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63" r:id="rId5"/>
  </p:sldMasterIdLst>
  <p:notesMasterIdLst>
    <p:notesMasterId r:id="rId60"/>
  </p:notesMasterIdLst>
  <p:sldIdLst>
    <p:sldId id="1904" r:id="rId6"/>
    <p:sldId id="257" r:id="rId7"/>
    <p:sldId id="1899" r:id="rId8"/>
    <p:sldId id="1847" r:id="rId9"/>
    <p:sldId id="1848" r:id="rId10"/>
    <p:sldId id="1849" r:id="rId11"/>
    <p:sldId id="1807" r:id="rId12"/>
    <p:sldId id="1809" r:id="rId13"/>
    <p:sldId id="1810" r:id="rId14"/>
    <p:sldId id="1850" r:id="rId15"/>
    <p:sldId id="1814" r:id="rId16"/>
    <p:sldId id="1812" r:id="rId17"/>
    <p:sldId id="1815" r:id="rId18"/>
    <p:sldId id="1816" r:id="rId19"/>
    <p:sldId id="1851" r:id="rId20"/>
    <p:sldId id="1817" r:id="rId21"/>
    <p:sldId id="1901" r:id="rId22"/>
    <p:sldId id="1860" r:id="rId23"/>
    <p:sldId id="1890" r:id="rId24"/>
    <p:sldId id="1900" r:id="rId25"/>
    <p:sldId id="1891" r:id="rId26"/>
    <p:sldId id="1844" r:id="rId27"/>
    <p:sldId id="1845" r:id="rId28"/>
    <p:sldId id="1892" r:id="rId29"/>
    <p:sldId id="1853" r:id="rId30"/>
    <p:sldId id="1862" r:id="rId31"/>
    <p:sldId id="1894" r:id="rId32"/>
    <p:sldId id="1875" r:id="rId33"/>
    <p:sldId id="1876" r:id="rId34"/>
    <p:sldId id="1902" r:id="rId35"/>
    <p:sldId id="1877" r:id="rId36"/>
    <p:sldId id="1888" r:id="rId37"/>
    <p:sldId id="1861" r:id="rId38"/>
    <p:sldId id="1887" r:id="rId39"/>
    <p:sldId id="1872" r:id="rId40"/>
    <p:sldId id="1873" r:id="rId41"/>
    <p:sldId id="1874" r:id="rId42"/>
    <p:sldId id="1871" r:id="rId43"/>
    <p:sldId id="1889" r:id="rId44"/>
    <p:sldId id="1895" r:id="rId45"/>
    <p:sldId id="1869" r:id="rId46"/>
    <p:sldId id="1864" r:id="rId47"/>
    <p:sldId id="1863" r:id="rId48"/>
    <p:sldId id="1865" r:id="rId49"/>
    <p:sldId id="1878" r:id="rId50"/>
    <p:sldId id="1884" r:id="rId51"/>
    <p:sldId id="1885" r:id="rId52"/>
    <p:sldId id="1886" r:id="rId53"/>
    <p:sldId id="1879" r:id="rId54"/>
    <p:sldId id="1866" r:id="rId55"/>
    <p:sldId id="1896" r:id="rId56"/>
    <p:sldId id="1897" r:id="rId57"/>
    <p:sldId id="1898" r:id="rId58"/>
    <p:sldId id="26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1904"/>
            <p14:sldId id="257"/>
            <p14:sldId id="1899"/>
            <p14:sldId id="1847"/>
            <p14:sldId id="1848"/>
            <p14:sldId id="1849"/>
            <p14:sldId id="1807"/>
            <p14:sldId id="1809"/>
            <p14:sldId id="1810"/>
            <p14:sldId id="1850"/>
            <p14:sldId id="1814"/>
            <p14:sldId id="1812"/>
            <p14:sldId id="1815"/>
            <p14:sldId id="1816"/>
            <p14:sldId id="1851"/>
            <p14:sldId id="1817"/>
            <p14:sldId id="1901"/>
            <p14:sldId id="1860"/>
            <p14:sldId id="1890"/>
            <p14:sldId id="1900"/>
            <p14:sldId id="1891"/>
            <p14:sldId id="1844"/>
            <p14:sldId id="1845"/>
            <p14:sldId id="1892"/>
            <p14:sldId id="1853"/>
            <p14:sldId id="1862"/>
            <p14:sldId id="1894"/>
            <p14:sldId id="1875"/>
            <p14:sldId id="1876"/>
            <p14:sldId id="1902"/>
            <p14:sldId id="1877"/>
            <p14:sldId id="1888"/>
            <p14:sldId id="1861"/>
            <p14:sldId id="1887"/>
            <p14:sldId id="1872"/>
            <p14:sldId id="1873"/>
            <p14:sldId id="1874"/>
            <p14:sldId id="1871"/>
            <p14:sldId id="1889"/>
            <p14:sldId id="1895"/>
            <p14:sldId id="1869"/>
            <p14:sldId id="1864"/>
            <p14:sldId id="1863"/>
            <p14:sldId id="1865"/>
            <p14:sldId id="1878"/>
            <p14:sldId id="1884"/>
            <p14:sldId id="1885"/>
            <p14:sldId id="1886"/>
            <p14:sldId id="1879"/>
            <p14:sldId id="1866"/>
            <p14:sldId id="1896"/>
            <p14:sldId id="1897"/>
            <p14:sldId id="189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  <a:srgbClr val="E2068C"/>
    <a:srgbClr val="7FCC27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3B9190-4C5C-4327-9F8F-37368161C91E}" v="55" dt="2019-10-02T03:16:29.8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260" autoAdjust="0"/>
  </p:normalViewPr>
  <p:slideViewPr>
    <p:cSldViewPr snapToGrid="0">
      <p:cViewPr varScale="1">
        <p:scale>
          <a:sx n="80" d="100"/>
          <a:sy n="80" d="100"/>
        </p:scale>
        <p:origin x="7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y Chang" userId="eb877ef9188e2d2c" providerId="LiveId" clId="{0465C718-5DE2-4D7C-AEC0-EA8B218F16BE}"/>
    <pc:docChg chg="undo modMainMaster">
      <pc:chgData name="Poy Chang" userId="eb877ef9188e2d2c" providerId="LiveId" clId="{0465C718-5DE2-4D7C-AEC0-EA8B218F16BE}" dt="2019-09-21T13:36:22.594" v="9" actId="1076"/>
      <pc:docMkLst>
        <pc:docMk/>
      </pc:docMkLst>
      <pc:sldMasterChg chg="modSldLayout">
        <pc:chgData name="Poy Chang" userId="eb877ef9188e2d2c" providerId="LiveId" clId="{0465C718-5DE2-4D7C-AEC0-EA8B218F16BE}" dt="2019-09-21T13:36:22.594" v="9" actId="1076"/>
        <pc:sldMasterMkLst>
          <pc:docMk/>
          <pc:sldMasterMk cId="3593001564" sldId="2147483715"/>
        </pc:sldMasterMkLst>
        <pc:sldLayoutChg chg="addSp delSp">
          <pc:chgData name="Poy Chang" userId="eb877ef9188e2d2c" providerId="LiveId" clId="{0465C718-5DE2-4D7C-AEC0-EA8B218F16BE}" dt="2019-09-21T13:35:04.617" v="1"/>
          <pc:sldLayoutMkLst>
            <pc:docMk/>
            <pc:sldMasterMk cId="3593001564" sldId="2147483715"/>
            <pc:sldLayoutMk cId="662093450" sldId="2147483716"/>
          </pc:sldLayoutMkLst>
          <pc:picChg chg="add del">
            <ac:chgData name="Poy Chang" userId="eb877ef9188e2d2c" providerId="LiveId" clId="{0465C718-5DE2-4D7C-AEC0-EA8B218F16BE}" dt="2019-09-21T13:35:04.617" v="1"/>
            <ac:picMkLst>
              <pc:docMk/>
              <pc:sldMasterMk cId="3593001564" sldId="2147483715"/>
              <pc:sldLayoutMk cId="662093450" sldId="2147483716"/>
              <ac:picMk id="4" creationId="{7EC29070-1FD3-47A5-811F-38481046D8D9}"/>
            </ac:picMkLst>
          </pc:picChg>
        </pc:sldLayoutChg>
        <pc:sldLayoutChg chg="modSp">
          <pc:chgData name="Poy Chang" userId="eb877ef9188e2d2c" providerId="LiveId" clId="{0465C718-5DE2-4D7C-AEC0-EA8B218F16BE}" dt="2019-09-21T13:36:22.594" v="9" actId="1076"/>
          <pc:sldLayoutMkLst>
            <pc:docMk/>
            <pc:sldMasterMk cId="3593001564" sldId="2147483715"/>
            <pc:sldLayoutMk cId="319995281" sldId="2147483722"/>
          </pc:sldLayoutMkLst>
          <pc:grpChg chg="mod">
            <ac:chgData name="Poy Chang" userId="eb877ef9188e2d2c" providerId="LiveId" clId="{0465C718-5DE2-4D7C-AEC0-EA8B218F16BE}" dt="2019-09-21T13:36:22.594" v="9" actId="1076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picChg chg="mod">
            <ac:chgData name="Poy Chang" userId="eb877ef9188e2d2c" providerId="LiveId" clId="{0465C718-5DE2-4D7C-AEC0-EA8B218F16BE}" dt="2019-09-21T13:36:22.357" v="8" actId="1076"/>
            <ac:picMkLst>
              <pc:docMk/>
              <pc:sldMasterMk cId="3593001564" sldId="2147483715"/>
              <pc:sldLayoutMk cId="319995281" sldId="2147483722"/>
              <ac:picMk id="2" creationId="{5E0A57BE-82BA-4DCD-B0B6-AC816A5C5DB7}"/>
            </ac:picMkLst>
          </pc:picChg>
        </pc:sldLayoutChg>
        <pc:sldLayoutChg chg="modSp">
          <pc:chgData name="Poy Chang" userId="eb877ef9188e2d2c" providerId="LiveId" clId="{0465C718-5DE2-4D7C-AEC0-EA8B218F16BE}" dt="2019-09-21T13:35:56.916" v="5" actId="1076"/>
          <pc:sldLayoutMkLst>
            <pc:docMk/>
            <pc:sldMasterMk cId="3593001564" sldId="2147483715"/>
            <pc:sldLayoutMk cId="408960744" sldId="2147483728"/>
          </pc:sldLayoutMkLst>
          <pc:picChg chg="mod">
            <ac:chgData name="Poy Chang" userId="eb877ef9188e2d2c" providerId="LiveId" clId="{0465C718-5DE2-4D7C-AEC0-EA8B218F16BE}" dt="2019-09-21T13:35:56.916" v="5" actId="1076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</pc:sldLayoutChg>
      </pc:sldMasterChg>
    </pc:docChg>
  </pc:docChgLst>
  <pc:docChgLst>
    <pc:chgData name="Poy Chang" userId="eb877ef9188e2d2c" providerId="LiveId" clId="{19C263D0-7879-4391-BFB4-7E374A5E3791}"/>
    <pc:docChg chg="undo custSel addSld delSld modSld modMainMaster modSection">
      <pc:chgData name="Poy Chang" userId="eb877ef9188e2d2c" providerId="LiveId" clId="{19C263D0-7879-4391-BFB4-7E374A5E3791}" dt="2019-09-30T16:51:58.897" v="635"/>
      <pc:docMkLst>
        <pc:docMk/>
      </pc:docMkLst>
      <pc:sldChg chg="delSp add mod modClrScheme chgLayout">
        <pc:chgData name="Poy Chang" userId="eb877ef9188e2d2c" providerId="LiveId" clId="{19C263D0-7879-4391-BFB4-7E374A5E3791}" dt="2019-09-30T16:50:19.626" v="608" actId="700"/>
        <pc:sldMkLst>
          <pc:docMk/>
          <pc:sldMk cId="4117739528" sldId="264"/>
        </pc:sldMkLst>
        <pc:spChg chg="del">
          <ac:chgData name="Poy Chang" userId="eb877ef9188e2d2c" providerId="LiveId" clId="{19C263D0-7879-4391-BFB4-7E374A5E3791}" dt="2019-09-30T16:50:19.626" v="608" actId="700"/>
          <ac:spMkLst>
            <pc:docMk/>
            <pc:sldMk cId="4117739528" sldId="264"/>
            <ac:spMk id="2" creationId="{D4D04D7C-DCE5-4C72-BCED-8E42C6F5A988}"/>
          </ac:spMkLst>
        </pc:spChg>
      </pc:sldChg>
      <pc:sldMasterChg chg="addSp delSp modSp delSldLayout modSldLayout">
        <pc:chgData name="Poy Chang" userId="eb877ef9188e2d2c" providerId="LiveId" clId="{19C263D0-7879-4391-BFB4-7E374A5E3791}" dt="2019-09-30T16:51:58.897" v="635"/>
        <pc:sldMasterMkLst>
          <pc:docMk/>
          <pc:sldMasterMk cId="3593001564" sldId="2147483715"/>
        </pc:sldMasterMkLst>
        <pc:grpChg chg="add del mod">
          <ac:chgData name="Poy Chang" userId="eb877ef9188e2d2c" providerId="LiveId" clId="{19C263D0-7879-4391-BFB4-7E374A5E3791}" dt="2019-09-30T16:16:38.234" v="52" actId="165"/>
          <ac:grpSpMkLst>
            <pc:docMk/>
            <pc:sldMasterMk cId="3593001564" sldId="2147483715"/>
            <ac:grpSpMk id="5" creationId="{AC23EFD2-B0E1-44DE-B341-DCF96E17690C}"/>
          </ac:grpSpMkLst>
        </pc:grpChg>
        <pc:grpChg chg="add mod">
          <ac:chgData name="Poy Chang" userId="eb877ef9188e2d2c" providerId="LiveId" clId="{19C263D0-7879-4391-BFB4-7E374A5E3791}" dt="2019-09-30T16:17:45.664" v="154" actId="164"/>
          <ac:grpSpMkLst>
            <pc:docMk/>
            <pc:sldMasterMk cId="3593001564" sldId="2147483715"/>
            <ac:grpSpMk id="6" creationId="{4C0C4081-6732-4E2E-98C6-2CF455E14B1D}"/>
          </ac:grpSpMkLst>
        </pc:grpChg>
        <pc:grpChg chg="add del mod">
          <ac:chgData name="Poy Chang" userId="eb877ef9188e2d2c" providerId="LiveId" clId="{19C263D0-7879-4391-BFB4-7E374A5E3791}" dt="2019-09-30T16:41:08.786" v="429" actId="21"/>
          <ac:grpSpMkLst>
            <pc:docMk/>
            <pc:sldMasterMk cId="3593001564" sldId="2147483715"/>
            <ac:grpSpMk id="7" creationId="{09B467A1-F7AB-4955-920E-24616F1D7E90}"/>
          </ac:grpSpMkLst>
        </pc:grpChg>
        <pc:grpChg chg="add del">
          <ac:chgData name="Poy Chang" userId="eb877ef9188e2d2c" providerId="LiveId" clId="{19C263D0-7879-4391-BFB4-7E374A5E3791}" dt="2019-09-30T16:15:46.490" v="9" actId="165"/>
          <ac:grpSpMkLst>
            <pc:docMk/>
            <pc:sldMasterMk cId="3593001564" sldId="2147483715"/>
            <ac:grpSpMk id="21" creationId="{A884D132-0560-40A9-AB66-13F2E013312A}"/>
          </ac:grpSpMkLst>
        </pc:grpChg>
        <pc:picChg chg="add mod">
          <ac:chgData name="Poy Chang" userId="eb877ef9188e2d2c" providerId="LiveId" clId="{19C263D0-7879-4391-BFB4-7E374A5E3791}" dt="2019-09-30T16:17:45.664" v="154" actId="164"/>
          <ac:picMkLst>
            <pc:docMk/>
            <pc:sldMasterMk cId="3593001564" sldId="2147483715"/>
            <ac:picMk id="20" creationId="{5F6D1E6B-7671-4DB5-A6F3-3FFD5B1EC87A}"/>
          </ac:picMkLst>
        </pc:picChg>
        <pc:picChg chg="mod topLvl">
          <ac:chgData name="Poy Chang" userId="eb877ef9188e2d2c" providerId="LiveId" clId="{19C263D0-7879-4391-BFB4-7E374A5E3791}" dt="2019-09-30T16:17:12.556" v="147" actId="164"/>
          <ac:picMkLst>
            <pc:docMk/>
            <pc:sldMasterMk cId="3593001564" sldId="2147483715"/>
            <ac:picMk id="22" creationId="{E7CF4E64-B431-4D17-8FCB-C9E9ED3533BB}"/>
          </ac:picMkLst>
        </pc:picChg>
        <pc:picChg chg="mod topLvl modCrop">
          <ac:chgData name="Poy Chang" userId="eb877ef9188e2d2c" providerId="LiveId" clId="{19C263D0-7879-4391-BFB4-7E374A5E3791}" dt="2019-09-30T16:17:12.556" v="147" actId="164"/>
          <ac:picMkLst>
            <pc:docMk/>
            <pc:sldMasterMk cId="3593001564" sldId="2147483715"/>
            <ac:picMk id="23" creationId="{147E4ACD-4788-482E-AF3D-3ED907FFC6CE}"/>
          </ac:picMkLst>
        </pc:picChg>
        <pc:sldLayoutChg chg="addSp">
          <pc:chgData name="Poy Chang" userId="eb877ef9188e2d2c" providerId="LiveId" clId="{19C263D0-7879-4391-BFB4-7E374A5E3791}" dt="2019-09-30T16:41:18.528" v="433"/>
          <pc:sldLayoutMkLst>
            <pc:docMk/>
            <pc:sldMasterMk cId="3593001564" sldId="2147483715"/>
            <pc:sldLayoutMk cId="2072961416" sldId="2147483711"/>
          </pc:sldLayoutMkLst>
          <pc:grpChg chg="add">
            <ac:chgData name="Poy Chang" userId="eb877ef9188e2d2c" providerId="LiveId" clId="{19C263D0-7879-4391-BFB4-7E374A5E3791}" dt="2019-09-30T16:41:18.528" v="433"/>
            <ac:grpSpMkLst>
              <pc:docMk/>
              <pc:sldMasterMk cId="3593001564" sldId="2147483715"/>
              <pc:sldLayoutMk cId="2072961416" sldId="2147483711"/>
              <ac:grpSpMk id="3" creationId="{6440CC8B-0B93-4E62-9137-664A80E235BE}"/>
            </ac:grpSpMkLst>
          </pc:grpChg>
        </pc:sldLayoutChg>
        <pc:sldLayoutChg chg="addSp">
          <pc:chgData name="Poy Chang" userId="eb877ef9188e2d2c" providerId="LiveId" clId="{19C263D0-7879-4391-BFB4-7E374A5E3791}" dt="2019-09-30T16:41:20.794" v="434"/>
          <pc:sldLayoutMkLst>
            <pc:docMk/>
            <pc:sldMasterMk cId="3593001564" sldId="2147483715"/>
            <pc:sldLayoutMk cId="3067152195" sldId="2147483714"/>
          </pc:sldLayoutMkLst>
          <pc:grpChg chg="add">
            <ac:chgData name="Poy Chang" userId="eb877ef9188e2d2c" providerId="LiveId" clId="{19C263D0-7879-4391-BFB4-7E374A5E3791}" dt="2019-09-30T16:41:20.794" v="434"/>
            <ac:grpSpMkLst>
              <pc:docMk/>
              <pc:sldMasterMk cId="3593001564" sldId="2147483715"/>
              <pc:sldLayoutMk cId="3067152195" sldId="2147483714"/>
              <ac:grpSpMk id="4" creationId="{6E63AC7E-5289-4457-A990-0F2DD6A8F884}"/>
            </ac:grpSpMkLst>
          </pc:grpChg>
        </pc:sldLayoutChg>
        <pc:sldLayoutChg chg="addSp delSp modSp">
          <pc:chgData name="Poy Chang" userId="eb877ef9188e2d2c" providerId="LiveId" clId="{19C263D0-7879-4391-BFB4-7E374A5E3791}" dt="2019-09-30T16:51:26.166" v="634" actId="1037"/>
          <pc:sldLayoutMkLst>
            <pc:docMk/>
            <pc:sldMasterMk cId="3593001564" sldId="2147483715"/>
            <pc:sldLayoutMk cId="662093450" sldId="2147483716"/>
          </pc:sldLayoutMkLst>
          <pc:spChg chg="del">
            <ac:chgData name="Poy Chang" userId="eb877ef9188e2d2c" providerId="LiveId" clId="{19C263D0-7879-4391-BFB4-7E374A5E3791}" dt="2019-09-30T16:42:01.856" v="443" actId="478"/>
            <ac:spMkLst>
              <pc:docMk/>
              <pc:sldMasterMk cId="3593001564" sldId="2147483715"/>
              <pc:sldLayoutMk cId="662093450" sldId="2147483716"/>
              <ac:spMk id="2" creationId="{6E3E4BBD-D484-4B33-8113-1E7DD1741B22}"/>
            </ac:spMkLst>
          </pc:spChg>
          <pc:spChg chg="add mod">
            <ac:chgData name="Poy Chang" userId="eb877ef9188e2d2c" providerId="LiveId" clId="{19C263D0-7879-4391-BFB4-7E374A5E3791}" dt="2019-09-30T16:50:53.257" v="613" actId="1035"/>
            <ac:spMkLst>
              <pc:docMk/>
              <pc:sldMasterMk cId="3593001564" sldId="2147483715"/>
              <pc:sldLayoutMk cId="662093450" sldId="2147483716"/>
              <ac:spMk id="8" creationId="{C97AB625-99C9-4AE6-95A0-3D4429B5A970}"/>
            </ac:spMkLst>
          </pc:spChg>
          <pc:spChg chg="add mod">
            <ac:chgData name="Poy Chang" userId="eb877ef9188e2d2c" providerId="LiveId" clId="{19C263D0-7879-4391-BFB4-7E374A5E3791}" dt="2019-09-30T16:47:42.702" v="555" actId="164"/>
            <ac:spMkLst>
              <pc:docMk/>
              <pc:sldMasterMk cId="3593001564" sldId="2147483715"/>
              <pc:sldLayoutMk cId="662093450" sldId="2147483716"/>
              <ac:spMk id="14" creationId="{9A59B334-91F2-4A57-9056-8303639056B8}"/>
            </ac:spMkLst>
          </pc:spChg>
          <pc:grpChg chg="add mod">
            <ac:chgData name="Poy Chang" userId="eb877ef9188e2d2c" providerId="LiveId" clId="{19C263D0-7879-4391-BFB4-7E374A5E3791}" dt="2019-09-30T16:51:26.166" v="634" actId="1037"/>
            <ac:grpSpMkLst>
              <pc:docMk/>
              <pc:sldMasterMk cId="3593001564" sldId="2147483715"/>
              <pc:sldLayoutMk cId="662093450" sldId="2147483716"/>
              <ac:grpSpMk id="13" creationId="{2C44840E-388A-49BA-AD50-5C8D01B63816}"/>
            </ac:grpSpMkLst>
          </pc:grpChg>
          <pc:picChg chg="add">
            <ac:chgData name="Poy Chang" userId="eb877ef9188e2d2c" providerId="LiveId" clId="{19C263D0-7879-4391-BFB4-7E374A5E3791}" dt="2019-09-30T16:44:46.676" v="455"/>
            <ac:picMkLst>
              <pc:docMk/>
              <pc:sldMasterMk cId="3593001564" sldId="2147483715"/>
              <pc:sldLayoutMk cId="662093450" sldId="2147483716"/>
              <ac:picMk id="3" creationId="{BB5ADF64-8063-40A8-89B4-D9748021E855}"/>
            </ac:picMkLst>
          </pc:picChg>
          <pc:picChg chg="del mod">
            <ac:chgData name="Poy Chang" userId="eb877ef9188e2d2c" providerId="LiveId" clId="{19C263D0-7879-4391-BFB4-7E374A5E3791}" dt="2019-09-30T16:41:55.413" v="440" actId="478"/>
            <ac:picMkLst>
              <pc:docMk/>
              <pc:sldMasterMk cId="3593001564" sldId="2147483715"/>
              <pc:sldLayoutMk cId="662093450" sldId="2147483716"/>
              <ac:picMk id="4" creationId="{7EC29070-1FD3-47A5-811F-38481046D8D9}"/>
            </ac:picMkLst>
          </pc:picChg>
          <pc:picChg chg="add del mod">
            <ac:chgData name="Poy Chang" userId="eb877ef9188e2d2c" providerId="LiveId" clId="{19C263D0-7879-4391-BFB4-7E374A5E3791}" dt="2019-09-30T16:43:37.343" v="447" actId="478"/>
            <ac:picMkLst>
              <pc:docMk/>
              <pc:sldMasterMk cId="3593001564" sldId="2147483715"/>
              <pc:sldLayoutMk cId="662093450" sldId="2147483716"/>
              <ac:picMk id="5" creationId="{348692BB-6DB3-49B4-925F-2B2E02478E99}"/>
            </ac:picMkLst>
          </pc:picChg>
          <pc:picChg chg="add mod">
            <ac:chgData name="Poy Chang" userId="eb877ef9188e2d2c" providerId="LiveId" clId="{19C263D0-7879-4391-BFB4-7E374A5E3791}" dt="2019-09-30T16:43:59.285" v="451" actId="14100"/>
            <ac:picMkLst>
              <pc:docMk/>
              <pc:sldMasterMk cId="3593001564" sldId="2147483715"/>
              <pc:sldLayoutMk cId="662093450" sldId="2147483716"/>
              <ac:picMk id="6" creationId="{7F38B556-2AD5-4735-8538-D00CBCE58E15}"/>
            </ac:picMkLst>
          </pc:picChg>
          <pc:picChg chg="add del mod">
            <ac:chgData name="Poy Chang" userId="eb877ef9188e2d2c" providerId="LiveId" clId="{19C263D0-7879-4391-BFB4-7E374A5E3791}" dt="2019-09-30T16:44:46.445" v="454" actId="478"/>
            <ac:picMkLst>
              <pc:docMk/>
              <pc:sldMasterMk cId="3593001564" sldId="2147483715"/>
              <pc:sldLayoutMk cId="662093450" sldId="2147483716"/>
              <ac:picMk id="7" creationId="{5AD12BA1-0B33-4B9C-9CA9-597A86ED6579}"/>
            </ac:picMkLst>
          </pc:picChg>
          <pc:picChg chg="add del mod">
            <ac:chgData name="Poy Chang" userId="eb877ef9188e2d2c" providerId="LiveId" clId="{19C263D0-7879-4391-BFB4-7E374A5E3791}" dt="2019-09-30T16:46:04.576" v="547" actId="478"/>
            <ac:picMkLst>
              <pc:docMk/>
              <pc:sldMasterMk cId="3593001564" sldId="2147483715"/>
              <pc:sldLayoutMk cId="662093450" sldId="2147483716"/>
              <ac:picMk id="10" creationId="{CB411238-991B-4406-9499-B1B572B9EA77}"/>
            </ac:picMkLst>
          </pc:picChg>
          <pc:picChg chg="add mod">
            <ac:chgData name="Poy Chang" userId="eb877ef9188e2d2c" providerId="LiveId" clId="{19C263D0-7879-4391-BFB4-7E374A5E3791}" dt="2019-09-30T16:48:11.848" v="603" actId="1036"/>
            <ac:picMkLst>
              <pc:docMk/>
              <pc:sldMasterMk cId="3593001564" sldId="2147483715"/>
              <pc:sldLayoutMk cId="662093450" sldId="2147483716"/>
              <ac:picMk id="12" creationId="{1779F16F-ABC5-4E3F-8A26-6B49A653B25B}"/>
            </ac:picMkLst>
          </pc:picChg>
          <pc:picChg chg="add mod">
            <ac:chgData name="Poy Chang" userId="eb877ef9188e2d2c" providerId="LiveId" clId="{19C263D0-7879-4391-BFB4-7E374A5E3791}" dt="2019-09-30T16:51:12.519" v="621" actId="1038"/>
            <ac:picMkLst>
              <pc:docMk/>
              <pc:sldMasterMk cId="3593001564" sldId="2147483715"/>
              <pc:sldLayoutMk cId="662093450" sldId="2147483716"/>
              <ac:picMk id="15" creationId="{30EABEB0-04B4-4C78-B8AA-04A7CA503007}"/>
            </ac:picMkLst>
          </pc:picChg>
        </pc:sldLayoutChg>
        <pc:sldLayoutChg chg="addSp">
          <pc:chgData name="Poy Chang" userId="eb877ef9188e2d2c" providerId="LiveId" clId="{19C263D0-7879-4391-BFB4-7E374A5E3791}" dt="2019-09-30T16:41:12.945" v="430"/>
          <pc:sldLayoutMkLst>
            <pc:docMk/>
            <pc:sldMasterMk cId="3593001564" sldId="2147483715"/>
            <pc:sldLayoutMk cId="2392660060" sldId="2147483718"/>
          </pc:sldLayoutMkLst>
          <pc:grpChg chg="add">
            <ac:chgData name="Poy Chang" userId="eb877ef9188e2d2c" providerId="LiveId" clId="{19C263D0-7879-4391-BFB4-7E374A5E3791}" dt="2019-09-30T16:41:12.945" v="430"/>
            <ac:grpSpMkLst>
              <pc:docMk/>
              <pc:sldMasterMk cId="3593001564" sldId="2147483715"/>
              <pc:sldLayoutMk cId="2392660060" sldId="2147483718"/>
              <ac:grpSpMk id="5" creationId="{A9B65C93-60AE-48FB-BD43-B0F2EB2C02DA}"/>
            </ac:grpSpMkLst>
          </pc:grpChg>
        </pc:sldLayoutChg>
        <pc:sldLayoutChg chg="addSp">
          <pc:chgData name="Poy Chang" userId="eb877ef9188e2d2c" providerId="LiveId" clId="{19C263D0-7879-4391-BFB4-7E374A5E3791}" dt="2019-09-30T16:41:14.658" v="431"/>
          <pc:sldLayoutMkLst>
            <pc:docMk/>
            <pc:sldMasterMk cId="3593001564" sldId="2147483715"/>
            <pc:sldLayoutMk cId="1837097640" sldId="2147483719"/>
          </pc:sldLayoutMkLst>
          <pc:grpChg chg="add">
            <ac:chgData name="Poy Chang" userId="eb877ef9188e2d2c" providerId="LiveId" clId="{19C263D0-7879-4391-BFB4-7E374A5E3791}" dt="2019-09-30T16:41:14.658" v="431"/>
            <ac:grpSpMkLst>
              <pc:docMk/>
              <pc:sldMasterMk cId="3593001564" sldId="2147483715"/>
              <pc:sldLayoutMk cId="1837097640" sldId="2147483719"/>
              <ac:grpSpMk id="6" creationId="{9205D389-0DCA-423D-8B7F-2DB7DF6E658B}"/>
            </ac:grpSpMkLst>
          </pc:grpChg>
        </pc:sldLayoutChg>
        <pc:sldLayoutChg chg="addSp">
          <pc:chgData name="Poy Chang" userId="eb877ef9188e2d2c" providerId="LiveId" clId="{19C263D0-7879-4391-BFB4-7E374A5E3791}" dt="2019-09-30T16:41:16.063" v="432"/>
          <pc:sldLayoutMkLst>
            <pc:docMk/>
            <pc:sldMasterMk cId="3593001564" sldId="2147483715"/>
            <pc:sldLayoutMk cId="708363250" sldId="2147483720"/>
          </pc:sldLayoutMkLst>
          <pc:grpChg chg="add">
            <ac:chgData name="Poy Chang" userId="eb877ef9188e2d2c" providerId="LiveId" clId="{19C263D0-7879-4391-BFB4-7E374A5E3791}" dt="2019-09-30T16:41:16.063" v="432"/>
            <ac:grpSpMkLst>
              <pc:docMk/>
              <pc:sldMasterMk cId="3593001564" sldId="2147483715"/>
              <pc:sldLayoutMk cId="708363250" sldId="2147483720"/>
              <ac:grpSpMk id="3" creationId="{13A0A53F-5BA3-4175-9898-C333D5ED90E2}"/>
            </ac:grpSpMkLst>
          </pc:grpChg>
        </pc:sldLayoutChg>
        <pc:sldLayoutChg chg="addSp delSp modSp">
          <pc:chgData name="Poy Chang" userId="eb877ef9188e2d2c" providerId="LiveId" clId="{19C263D0-7879-4391-BFB4-7E374A5E3791}" dt="2019-09-30T16:19:15.808" v="217"/>
          <pc:sldLayoutMkLst>
            <pc:docMk/>
            <pc:sldMasterMk cId="3593001564" sldId="2147483715"/>
            <pc:sldLayoutMk cId="319995281" sldId="2147483722"/>
          </pc:sldLayoutMkLst>
          <pc:grpChg chg="add del mod">
            <ac:chgData name="Poy Chang" userId="eb877ef9188e2d2c" providerId="LiveId" clId="{19C263D0-7879-4391-BFB4-7E374A5E3791}" dt="2019-09-30T16:19:15.459" v="216" actId="478"/>
            <ac:grpSpMkLst>
              <pc:docMk/>
              <pc:sldMasterMk cId="3593001564" sldId="2147483715"/>
              <pc:sldLayoutMk cId="319995281" sldId="2147483722"/>
              <ac:grpSpMk id="5" creationId="{90EF4A5C-345F-488C-AC5E-0AF3B8376036}"/>
            </ac:grpSpMkLst>
          </pc:grpChg>
          <pc:picChg chg="add">
            <ac:chgData name="Poy Chang" userId="eb877ef9188e2d2c" providerId="LiveId" clId="{19C263D0-7879-4391-BFB4-7E374A5E3791}" dt="2019-09-30T16:19:15.808" v="217"/>
            <ac:picMkLst>
              <pc:docMk/>
              <pc:sldMasterMk cId="3593001564" sldId="2147483715"/>
              <pc:sldLayoutMk cId="319995281" sldId="2147483722"/>
              <ac:picMk id="9" creationId="{B7B76897-0204-4AA7-8784-58865DF9EF83}"/>
            </ac:picMkLst>
          </pc:picChg>
        </pc:sldLayoutChg>
        <pc:sldLayoutChg chg="addSp delSp modSp">
          <pc:chgData name="Poy Chang" userId="eb877ef9188e2d2c" providerId="LiveId" clId="{19C263D0-7879-4391-BFB4-7E374A5E3791}" dt="2019-09-30T16:19:39.400" v="226" actId="167"/>
          <pc:sldLayoutMkLst>
            <pc:docMk/>
            <pc:sldMasterMk cId="3593001564" sldId="2147483715"/>
            <pc:sldLayoutMk cId="630453001" sldId="2147483723"/>
          </pc:sldLayoutMkLst>
          <pc:grpChg chg="del mod">
            <ac:chgData name="Poy Chang" userId="eb877ef9188e2d2c" providerId="LiveId" clId="{19C263D0-7879-4391-BFB4-7E374A5E3791}" dt="2019-09-30T16:19:34.486" v="224" actId="478"/>
            <ac:grpSpMkLst>
              <pc:docMk/>
              <pc:sldMasterMk cId="3593001564" sldId="2147483715"/>
              <pc:sldLayoutMk cId="630453001" sldId="2147483723"/>
              <ac:grpSpMk id="7" creationId="{97550BA1-B17C-488A-B13B-EAE642576B33}"/>
            </ac:grpSpMkLst>
          </pc:grpChg>
          <pc:picChg chg="add del mod ord">
            <ac:chgData name="Poy Chang" userId="eb877ef9188e2d2c" providerId="LiveId" clId="{19C263D0-7879-4391-BFB4-7E374A5E3791}" dt="2019-09-30T16:19:32.221" v="222" actId="167"/>
            <ac:picMkLst>
              <pc:docMk/>
              <pc:sldMasterMk cId="3593001564" sldId="2147483715"/>
              <pc:sldLayoutMk cId="630453001" sldId="2147483723"/>
              <ac:picMk id="3" creationId="{01202919-2AB2-4208-B4CC-1AAF68D6BF31}"/>
            </ac:picMkLst>
          </pc:picChg>
          <pc:picChg chg="add ord">
            <ac:chgData name="Poy Chang" userId="eb877ef9188e2d2c" providerId="LiveId" clId="{19C263D0-7879-4391-BFB4-7E374A5E3791}" dt="2019-09-30T16:19:39.400" v="226" actId="167"/>
            <ac:picMkLst>
              <pc:docMk/>
              <pc:sldMasterMk cId="3593001564" sldId="2147483715"/>
              <pc:sldLayoutMk cId="630453001" sldId="2147483723"/>
              <ac:picMk id="10" creationId="{D26D3D75-A203-4F9B-A66F-55DA0C1574DA}"/>
            </ac:picMkLst>
          </pc:picChg>
        </pc:sldLayoutChg>
        <pc:sldLayoutChg chg="delSp modSp">
          <pc:chgData name="Poy Chang" userId="eb877ef9188e2d2c" providerId="LiveId" clId="{19C263D0-7879-4391-BFB4-7E374A5E3791}" dt="2019-09-30T16:19:52.658" v="227" actId="478"/>
          <pc:sldLayoutMkLst>
            <pc:docMk/>
            <pc:sldMasterMk cId="3593001564" sldId="2147483715"/>
            <pc:sldLayoutMk cId="957321703" sldId="2147483725"/>
          </pc:sldLayoutMkLst>
          <pc:spChg chg="del">
            <ac:chgData name="Poy Chang" userId="eb877ef9188e2d2c" providerId="LiveId" clId="{19C263D0-7879-4391-BFB4-7E374A5E3791}" dt="2019-09-30T16:19:52.658" v="227" actId="478"/>
            <ac:spMkLst>
              <pc:docMk/>
              <pc:sldMasterMk cId="3593001564" sldId="2147483715"/>
              <pc:sldLayoutMk cId="957321703" sldId="2147483725"/>
              <ac:spMk id="18" creationId="{64B34822-29D0-402A-B058-E76EB9B985CC}"/>
            </ac:spMkLst>
          </pc:spChg>
          <pc:picChg chg="mod">
            <ac:chgData name="Poy Chang" userId="eb877ef9188e2d2c" providerId="LiveId" clId="{19C263D0-7879-4391-BFB4-7E374A5E3791}" dt="2019-09-30T16:19:08.649" v="215" actId="1035"/>
            <ac:picMkLst>
              <pc:docMk/>
              <pc:sldMasterMk cId="3593001564" sldId="2147483715"/>
              <pc:sldLayoutMk cId="957321703" sldId="2147483725"/>
              <ac:picMk id="17" creationId="{14FDA669-E474-4468-AC09-ED6F4A19D7A0}"/>
            </ac:picMkLst>
          </pc:picChg>
        </pc:sldLayoutChg>
        <pc:sldLayoutChg chg="addSp delSp modSp">
          <pc:chgData name="Poy Chang" userId="eb877ef9188e2d2c" providerId="LiveId" clId="{19C263D0-7879-4391-BFB4-7E374A5E3791}" dt="2019-09-30T16:21:25.219" v="247" actId="1076"/>
          <pc:sldLayoutMkLst>
            <pc:docMk/>
            <pc:sldMasterMk cId="3593001564" sldId="2147483715"/>
            <pc:sldLayoutMk cId="408960744" sldId="2147483728"/>
          </pc:sldLayoutMkLst>
          <pc:spChg chg="mod">
            <ac:chgData name="Poy Chang" userId="eb877ef9188e2d2c" providerId="LiveId" clId="{19C263D0-7879-4391-BFB4-7E374A5E3791}" dt="2019-09-30T16:21:24.293" v="245" actId="1076"/>
            <ac:spMkLst>
              <pc:docMk/>
              <pc:sldMasterMk cId="3593001564" sldId="2147483715"/>
              <pc:sldLayoutMk cId="408960744" sldId="2147483728"/>
              <ac:spMk id="8" creationId="{00000000-0000-0000-0000-000000000000}"/>
            </ac:spMkLst>
          </pc:spChg>
          <pc:picChg chg="add del mod">
            <ac:chgData name="Poy Chang" userId="eb877ef9188e2d2c" providerId="LiveId" clId="{19C263D0-7879-4391-BFB4-7E374A5E3791}" dt="2019-09-30T16:21:25.219" v="247" actId="1076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</pc:sldLayoutChg>
        <pc:sldLayoutChg chg="addSp">
          <pc:chgData name="Poy Chang" userId="eb877ef9188e2d2c" providerId="LiveId" clId="{19C263D0-7879-4391-BFB4-7E374A5E3791}" dt="2019-09-30T16:41:22.464" v="435"/>
          <pc:sldLayoutMkLst>
            <pc:docMk/>
            <pc:sldMasterMk cId="3593001564" sldId="2147483715"/>
            <pc:sldLayoutMk cId="227341295" sldId="2147483752"/>
          </pc:sldLayoutMkLst>
          <pc:grpChg chg="add">
            <ac:chgData name="Poy Chang" userId="eb877ef9188e2d2c" providerId="LiveId" clId="{19C263D0-7879-4391-BFB4-7E374A5E3791}" dt="2019-09-30T16:41:22.464" v="435"/>
            <ac:grpSpMkLst>
              <pc:docMk/>
              <pc:sldMasterMk cId="3593001564" sldId="2147483715"/>
              <pc:sldLayoutMk cId="227341295" sldId="2147483752"/>
              <ac:grpSpMk id="7" creationId="{099E93C4-71A8-40C3-8067-73D9C36C2D77}"/>
            </ac:grpSpMkLst>
          </pc:grpChg>
        </pc:sldLayoutChg>
        <pc:sldLayoutChg chg="addSp">
          <pc:chgData name="Poy Chang" userId="eb877ef9188e2d2c" providerId="LiveId" clId="{19C263D0-7879-4391-BFB4-7E374A5E3791}" dt="2019-09-30T16:41:24.042" v="436"/>
          <pc:sldLayoutMkLst>
            <pc:docMk/>
            <pc:sldMasterMk cId="3593001564" sldId="2147483715"/>
            <pc:sldLayoutMk cId="4149648272" sldId="2147483753"/>
          </pc:sldLayoutMkLst>
          <pc:grpChg chg="add">
            <ac:chgData name="Poy Chang" userId="eb877ef9188e2d2c" providerId="LiveId" clId="{19C263D0-7879-4391-BFB4-7E374A5E3791}" dt="2019-09-30T16:41:24.042" v="436"/>
            <ac:grpSpMkLst>
              <pc:docMk/>
              <pc:sldMasterMk cId="3593001564" sldId="2147483715"/>
              <pc:sldLayoutMk cId="4149648272" sldId="2147483753"/>
              <ac:grpSpMk id="4" creationId="{7EC1E52C-C5AC-4E19-8DBD-5D58E8CB8873}"/>
            </ac:grpSpMkLst>
          </pc:grpChg>
        </pc:sldLayoutChg>
        <pc:sldLayoutChg chg="addSp">
          <pc:chgData name="Poy Chang" userId="eb877ef9188e2d2c" providerId="LiveId" clId="{19C263D0-7879-4391-BFB4-7E374A5E3791}" dt="2019-09-30T16:41:27.961" v="438"/>
          <pc:sldLayoutMkLst>
            <pc:docMk/>
            <pc:sldMasterMk cId="3593001564" sldId="2147483715"/>
            <pc:sldLayoutMk cId="570410028" sldId="2147483754"/>
          </pc:sldLayoutMkLst>
          <pc:grpChg chg="add">
            <ac:chgData name="Poy Chang" userId="eb877ef9188e2d2c" providerId="LiveId" clId="{19C263D0-7879-4391-BFB4-7E374A5E3791}" dt="2019-09-30T16:41:27.961" v="438"/>
            <ac:grpSpMkLst>
              <pc:docMk/>
              <pc:sldMasterMk cId="3593001564" sldId="2147483715"/>
              <pc:sldLayoutMk cId="570410028" sldId="2147483754"/>
              <ac:grpSpMk id="2" creationId="{486F5AE1-0884-4066-A4C2-BE7458BDDDC9}"/>
            </ac:grpSpMkLst>
          </pc:grpChg>
        </pc:sldLayoutChg>
        <pc:sldLayoutChg chg="addSp setBg">
          <pc:chgData name="Poy Chang" userId="eb877ef9188e2d2c" providerId="LiveId" clId="{19C263D0-7879-4391-BFB4-7E374A5E3791}" dt="2019-09-30T16:51:58.897" v="635"/>
          <pc:sldLayoutMkLst>
            <pc:docMk/>
            <pc:sldMasterMk cId="3593001564" sldId="2147483715"/>
            <pc:sldLayoutMk cId="3952751109" sldId="2147483756"/>
          </pc:sldLayoutMkLst>
          <pc:spChg chg="add">
            <ac:chgData name="Poy Chang" userId="eb877ef9188e2d2c" providerId="LiveId" clId="{19C263D0-7879-4391-BFB4-7E374A5E3791}" dt="2019-09-30T16:49:18.574" v="604"/>
            <ac:spMkLst>
              <pc:docMk/>
              <pc:sldMasterMk cId="3593001564" sldId="2147483715"/>
              <pc:sldLayoutMk cId="3952751109" sldId="2147483756"/>
              <ac:spMk id="18" creationId="{2D6E3362-3F77-4426-B737-4D78987E995F}"/>
            </ac:spMkLst>
          </pc:sp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7" creationId="{15952E02-AD5D-4133-AA10-6AD70F4E47F9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8" creationId="{40EAB700-8FB9-4D5E-9FA8-F17AA8E636E0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9" creationId="{02A52B98-D314-4210-B9FA-B86970A31FC2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10" creationId="{DCA4F65A-6FD5-4045-B538-0DC8A6AB1DDD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11" creationId="{927D8B1B-B425-4085-8B4F-55AE0261F795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12" creationId="{A5FD5260-0B04-4C8B-BBCC-07B0F712B659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13" creationId="{5A5DBC5A-0A4B-4E65-AAA4-A51C6EF9D927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14" creationId="{820B81FF-106A-4C75-815C-3002262EBF38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15" creationId="{DFA00DE5-F01B-45CD-B634-8C9B31A5E824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16" creationId="{8DFB8527-9493-4F51-8285-993CB215977C}"/>
            </ac:picMkLst>
          </pc:picChg>
          <pc:picChg chg="add">
            <ac:chgData name="Poy Chang" userId="eb877ef9188e2d2c" providerId="LiveId" clId="{19C263D0-7879-4391-BFB4-7E374A5E3791}" dt="2019-09-30T16:49:18.574" v="604"/>
            <ac:picMkLst>
              <pc:docMk/>
              <pc:sldMasterMk cId="3593001564" sldId="2147483715"/>
              <pc:sldLayoutMk cId="3952751109" sldId="2147483756"/>
              <ac:picMk id="17" creationId="{2D70DE44-8FFF-4B41-8054-8DB78159DD50}"/>
            </ac:picMkLst>
          </pc:picChg>
        </pc:sldLayoutChg>
      </pc:sldMasterChg>
    </pc:docChg>
  </pc:docChgLst>
  <pc:docChgLst>
    <pc:chgData name="Poy Chang" userId="eb877ef9188e2d2c" providerId="LiveId" clId="{543B9190-4C5C-4327-9F8F-37368161C91E}"/>
    <pc:docChg chg="undo custSel modSld modMainMaster">
      <pc:chgData name="Poy Chang" userId="eb877ef9188e2d2c" providerId="LiveId" clId="{543B9190-4C5C-4327-9F8F-37368161C91E}" dt="2019-10-02T03:17:01.277" v="276" actId="1037"/>
      <pc:docMkLst>
        <pc:docMk/>
      </pc:docMkLst>
      <pc:sldChg chg="addSp delSp modSp">
        <pc:chgData name="Poy Chang" userId="eb877ef9188e2d2c" providerId="LiveId" clId="{543B9190-4C5C-4327-9F8F-37368161C91E}" dt="2019-10-02T03:11:36.578" v="164" actId="478"/>
        <pc:sldMkLst>
          <pc:docMk/>
          <pc:sldMk cId="1725036062" sldId="262"/>
        </pc:sldMkLst>
        <pc:spChg chg="add del mod">
          <ac:chgData name="Poy Chang" userId="eb877ef9188e2d2c" providerId="LiveId" clId="{543B9190-4C5C-4327-9F8F-37368161C91E}" dt="2019-10-02T03:11:36.578" v="164" actId="478"/>
          <ac:spMkLst>
            <pc:docMk/>
            <pc:sldMk cId="1725036062" sldId="262"/>
            <ac:spMk id="3" creationId="{8FBBC83E-8D3F-454A-AC1D-8C94A90A7860}"/>
          </ac:spMkLst>
        </pc:spChg>
      </pc:sldChg>
      <pc:sldMasterChg chg="modSldLayout">
        <pc:chgData name="Poy Chang" userId="eb877ef9188e2d2c" providerId="LiveId" clId="{543B9190-4C5C-4327-9F8F-37368161C91E}" dt="2019-10-02T03:17:01.277" v="276" actId="1037"/>
        <pc:sldMasterMkLst>
          <pc:docMk/>
          <pc:sldMasterMk cId="3593001564" sldId="2147483715"/>
        </pc:sldMasterMkLst>
        <pc:sldLayoutChg chg="modSp">
          <pc:chgData name="Poy Chang" userId="eb877ef9188e2d2c" providerId="LiveId" clId="{543B9190-4C5C-4327-9F8F-37368161C91E}" dt="2019-10-02T03:07:42.428" v="17" actId="1076"/>
          <pc:sldLayoutMkLst>
            <pc:docMk/>
            <pc:sldMasterMk cId="3593001564" sldId="2147483715"/>
            <pc:sldLayoutMk cId="408960744" sldId="2147483728"/>
          </pc:sldLayoutMkLst>
          <pc:picChg chg="mod">
            <ac:chgData name="Poy Chang" userId="eb877ef9188e2d2c" providerId="LiveId" clId="{543B9190-4C5C-4327-9F8F-37368161C91E}" dt="2019-10-02T03:07:42.428" v="17" actId="1076"/>
            <ac:picMkLst>
              <pc:docMk/>
              <pc:sldMasterMk cId="3593001564" sldId="2147483715"/>
              <pc:sldLayoutMk cId="408960744" sldId="2147483728"/>
              <ac:picMk id="2" creationId="{BB4BD62E-DE50-443B-986C-2AABE50DB880}"/>
            </ac:picMkLst>
          </pc:picChg>
        </pc:sldLayoutChg>
        <pc:sldLayoutChg chg="addSp delSp modSp">
          <pc:chgData name="Poy Chang" userId="eb877ef9188e2d2c" providerId="LiveId" clId="{543B9190-4C5C-4327-9F8F-37368161C91E}" dt="2019-10-02T03:17:01.277" v="276" actId="1037"/>
          <pc:sldLayoutMkLst>
            <pc:docMk/>
            <pc:sldMasterMk cId="3593001564" sldId="2147483715"/>
            <pc:sldLayoutMk cId="3952751109" sldId="2147483756"/>
          </pc:sldLayoutMkLst>
          <pc:spChg chg="mod">
            <ac:chgData name="Poy Chang" userId="eb877ef9188e2d2c" providerId="LiveId" clId="{543B9190-4C5C-4327-9F8F-37368161C91E}" dt="2019-10-02T03:07:02.806" v="12" actId="164"/>
            <ac:spMkLst>
              <pc:docMk/>
              <pc:sldMasterMk cId="3593001564" sldId="2147483715"/>
              <pc:sldLayoutMk cId="3952751109" sldId="2147483756"/>
              <ac:spMk id="18" creationId="{2D6E3362-3F77-4426-B737-4D78987E995F}"/>
            </ac:spMkLst>
          </pc:spChg>
          <pc:spChg chg="add mod">
            <ac:chgData name="Poy Chang" userId="eb877ef9188e2d2c" providerId="LiveId" clId="{543B9190-4C5C-4327-9F8F-37368161C91E}" dt="2019-10-02T03:16:56.246" v="259" actId="20577"/>
            <ac:spMkLst>
              <pc:docMk/>
              <pc:sldMasterMk cId="3593001564" sldId="2147483715"/>
              <pc:sldLayoutMk cId="3952751109" sldId="2147483756"/>
              <ac:spMk id="22" creationId="{82F0BD71-5522-4103-92D1-00A5C6259893}"/>
            </ac:spMkLst>
          </pc:spChg>
          <pc:grpChg chg="mod">
            <ac:chgData name="Poy Chang" userId="eb877ef9188e2d2c" providerId="LiveId" clId="{543B9190-4C5C-4327-9F8F-37368161C91E}" dt="2019-10-02T03:09:25.559" v="105" actId="555"/>
            <ac:grpSpMkLst>
              <pc:docMk/>
              <pc:sldMasterMk cId="3593001564" sldId="2147483715"/>
              <pc:sldLayoutMk cId="3952751109" sldId="2147483756"/>
              <ac:grpSpMk id="2" creationId="{486F5AE1-0884-4066-A4C2-BE7458BDDDC9}"/>
            </ac:grpSpMkLst>
          </pc:grpChg>
          <pc:grpChg chg="mod">
            <ac:chgData name="Poy Chang" userId="eb877ef9188e2d2c" providerId="LiveId" clId="{543B9190-4C5C-4327-9F8F-37368161C91E}" dt="2019-10-02T03:09:25.559" v="105" actId="555"/>
            <ac:grpSpMkLst>
              <pc:docMk/>
              <pc:sldMasterMk cId="3593001564" sldId="2147483715"/>
              <pc:sldLayoutMk cId="3952751109" sldId="2147483756"/>
              <ac:grpSpMk id="4" creationId="{98A4EEF3-EC23-416C-95C6-9152CCA8F7FB}"/>
            </ac:grpSpMkLst>
          </pc:grpChg>
          <pc:grpChg chg="add mod">
            <ac:chgData name="Poy Chang" userId="eb877ef9188e2d2c" providerId="LiveId" clId="{543B9190-4C5C-4327-9F8F-37368161C91E}" dt="2019-10-02T03:10:07.110" v="159" actId="1035"/>
            <ac:grpSpMkLst>
              <pc:docMk/>
              <pc:sldMasterMk cId="3593001564" sldId="2147483715"/>
              <pc:sldLayoutMk cId="3952751109" sldId="2147483756"/>
              <ac:grpSpMk id="19" creationId="{6721C755-9F03-41DF-9651-5B77FAA628A7}"/>
            </ac:grpSpMkLst>
          </pc:grpChg>
          <pc:grpChg chg="add mod">
            <ac:chgData name="Poy Chang" userId="eb877ef9188e2d2c" providerId="LiveId" clId="{543B9190-4C5C-4327-9F8F-37368161C91E}" dt="2019-10-02T03:10:07.110" v="159" actId="1035"/>
            <ac:grpSpMkLst>
              <pc:docMk/>
              <pc:sldMasterMk cId="3593001564" sldId="2147483715"/>
              <pc:sldLayoutMk cId="3952751109" sldId="2147483756"/>
              <ac:grpSpMk id="20" creationId="{520476BB-0162-4E86-BD62-84F03905A7C2}"/>
            </ac:grpSpMkLst>
          </pc:grpChg>
          <pc:grpChg chg="add mod">
            <ac:chgData name="Poy Chang" userId="eb877ef9188e2d2c" providerId="LiveId" clId="{543B9190-4C5C-4327-9F8F-37368161C91E}" dt="2019-10-02T03:10:07.110" v="159" actId="1035"/>
            <ac:grpSpMkLst>
              <pc:docMk/>
              <pc:sldMasterMk cId="3593001564" sldId="2147483715"/>
              <pc:sldLayoutMk cId="3952751109" sldId="2147483756"/>
              <ac:grpSpMk id="21" creationId="{A786CCF5-8EE9-4125-A917-5462B573CD04}"/>
            </ac:grpSpMkLst>
          </pc:grpChg>
          <pc:picChg chg="mod">
            <ac:chgData name="Poy Chang" userId="eb877ef9188e2d2c" providerId="LiveId" clId="{543B9190-4C5C-4327-9F8F-37368161C91E}" dt="2019-10-02T03:09:25.559" v="105" actId="555"/>
            <ac:picMkLst>
              <pc:docMk/>
              <pc:sldMasterMk cId="3593001564" sldId="2147483715"/>
              <pc:sldLayoutMk cId="3952751109" sldId="2147483756"/>
              <ac:picMk id="3" creationId="{55824B32-BA26-466C-82AC-C7783848DC9E}"/>
            </ac:picMkLst>
          </pc:picChg>
          <pc:picChg chg="mod">
            <ac:chgData name="Poy Chang" userId="eb877ef9188e2d2c" providerId="LiveId" clId="{543B9190-4C5C-4327-9F8F-37368161C91E}" dt="2019-10-02T03:09:25.559" v="105" actId="555"/>
            <ac:picMkLst>
              <pc:docMk/>
              <pc:sldMasterMk cId="3593001564" sldId="2147483715"/>
              <pc:sldLayoutMk cId="3952751109" sldId="2147483756"/>
              <ac:picMk id="5" creationId="{2CA198F6-3C2B-41B5-BCEB-AED7F1BA8BA3}"/>
            </ac:picMkLst>
          </pc:picChg>
          <pc:picChg chg="mod">
            <ac:chgData name="Poy Chang" userId="eb877ef9188e2d2c" providerId="LiveId" clId="{543B9190-4C5C-4327-9F8F-37368161C91E}" dt="2019-10-02T03:09:37.290" v="127" actId="1036"/>
            <ac:picMkLst>
              <pc:docMk/>
              <pc:sldMasterMk cId="3593001564" sldId="2147483715"/>
              <pc:sldLayoutMk cId="3952751109" sldId="2147483756"/>
              <ac:picMk id="6" creationId="{DE7F60A8-ED19-4BD7-92B1-E7B3DF63F519}"/>
            </ac:picMkLst>
          </pc:picChg>
          <pc:picChg chg="mod">
            <ac:chgData name="Poy Chang" userId="eb877ef9188e2d2c" providerId="LiveId" clId="{543B9190-4C5C-4327-9F8F-37368161C91E}" dt="2019-10-02T03:07:08.601" v="14" actId="164"/>
            <ac:picMkLst>
              <pc:docMk/>
              <pc:sldMasterMk cId="3593001564" sldId="2147483715"/>
              <pc:sldLayoutMk cId="3952751109" sldId="2147483756"/>
              <ac:picMk id="7" creationId="{15952E02-AD5D-4133-AA10-6AD70F4E47F9}"/>
            </ac:picMkLst>
          </pc:picChg>
          <pc:picChg chg="mod">
            <ac:chgData name="Poy Chang" userId="eb877ef9188e2d2c" providerId="LiveId" clId="{543B9190-4C5C-4327-9F8F-37368161C91E}" dt="2019-10-02T03:07:08.601" v="14" actId="164"/>
            <ac:picMkLst>
              <pc:docMk/>
              <pc:sldMasterMk cId="3593001564" sldId="2147483715"/>
              <pc:sldLayoutMk cId="3952751109" sldId="2147483756"/>
              <ac:picMk id="8" creationId="{40EAB700-8FB9-4D5E-9FA8-F17AA8E636E0}"/>
            </ac:picMkLst>
          </pc:picChg>
          <pc:picChg chg="mod">
            <ac:chgData name="Poy Chang" userId="eb877ef9188e2d2c" providerId="LiveId" clId="{543B9190-4C5C-4327-9F8F-37368161C91E}" dt="2019-10-02T03:07:08.601" v="14" actId="164"/>
            <ac:picMkLst>
              <pc:docMk/>
              <pc:sldMasterMk cId="3593001564" sldId="2147483715"/>
              <pc:sldLayoutMk cId="3952751109" sldId="2147483756"/>
              <ac:picMk id="9" creationId="{02A52B98-D314-4210-B9FA-B86970A31FC2}"/>
            </ac:picMkLst>
          </pc:picChg>
          <pc:picChg chg="mod">
            <ac:chgData name="Poy Chang" userId="eb877ef9188e2d2c" providerId="LiveId" clId="{543B9190-4C5C-4327-9F8F-37368161C91E}" dt="2019-10-02T03:07:02.806" v="12" actId="164"/>
            <ac:picMkLst>
              <pc:docMk/>
              <pc:sldMasterMk cId="3593001564" sldId="2147483715"/>
              <pc:sldLayoutMk cId="3952751109" sldId="2147483756"/>
              <ac:picMk id="10" creationId="{DCA4F65A-6FD5-4045-B538-0DC8A6AB1DDD}"/>
            </ac:picMkLst>
          </pc:picChg>
          <pc:picChg chg="mod">
            <ac:chgData name="Poy Chang" userId="eb877ef9188e2d2c" providerId="LiveId" clId="{543B9190-4C5C-4327-9F8F-37368161C91E}" dt="2019-10-02T03:07:02.806" v="12" actId="164"/>
            <ac:picMkLst>
              <pc:docMk/>
              <pc:sldMasterMk cId="3593001564" sldId="2147483715"/>
              <pc:sldLayoutMk cId="3952751109" sldId="2147483756"/>
              <ac:picMk id="11" creationId="{927D8B1B-B425-4085-8B4F-55AE0261F795}"/>
            </ac:picMkLst>
          </pc:picChg>
          <pc:picChg chg="del">
            <ac:chgData name="Poy Chang" userId="eb877ef9188e2d2c" providerId="LiveId" clId="{543B9190-4C5C-4327-9F8F-37368161C91E}" dt="2019-10-02T03:04:06.989" v="0" actId="478"/>
            <ac:picMkLst>
              <pc:docMk/>
              <pc:sldMasterMk cId="3593001564" sldId="2147483715"/>
              <pc:sldLayoutMk cId="3952751109" sldId="2147483756"/>
              <ac:picMk id="12" creationId="{A5FD5260-0B04-4C8B-BBCC-07B0F712B659}"/>
            </ac:picMkLst>
          </pc:picChg>
          <pc:picChg chg="mod">
            <ac:chgData name="Poy Chang" userId="eb877ef9188e2d2c" providerId="LiveId" clId="{543B9190-4C5C-4327-9F8F-37368161C91E}" dt="2019-10-02T03:07:05.560" v="13" actId="164"/>
            <ac:picMkLst>
              <pc:docMk/>
              <pc:sldMasterMk cId="3593001564" sldId="2147483715"/>
              <pc:sldLayoutMk cId="3952751109" sldId="2147483756"/>
              <ac:picMk id="13" creationId="{5A5DBC5A-0A4B-4E65-AAA4-A51C6EF9D927}"/>
            </ac:picMkLst>
          </pc:picChg>
          <pc:picChg chg="mod">
            <ac:chgData name="Poy Chang" userId="eb877ef9188e2d2c" providerId="LiveId" clId="{543B9190-4C5C-4327-9F8F-37368161C91E}" dt="2019-10-02T03:07:05.560" v="13" actId="164"/>
            <ac:picMkLst>
              <pc:docMk/>
              <pc:sldMasterMk cId="3593001564" sldId="2147483715"/>
              <pc:sldLayoutMk cId="3952751109" sldId="2147483756"/>
              <ac:picMk id="14" creationId="{820B81FF-106A-4C75-815C-3002262EBF38}"/>
            </ac:picMkLst>
          </pc:picChg>
          <pc:picChg chg="mod">
            <ac:chgData name="Poy Chang" userId="eb877ef9188e2d2c" providerId="LiveId" clId="{543B9190-4C5C-4327-9F8F-37368161C91E}" dt="2019-10-02T03:07:05.560" v="13" actId="164"/>
            <ac:picMkLst>
              <pc:docMk/>
              <pc:sldMasterMk cId="3593001564" sldId="2147483715"/>
              <pc:sldLayoutMk cId="3952751109" sldId="2147483756"/>
              <ac:picMk id="15" creationId="{DFA00DE5-F01B-45CD-B634-8C9B31A5E824}"/>
            </ac:picMkLst>
          </pc:picChg>
          <pc:picChg chg="mod">
            <ac:chgData name="Poy Chang" userId="eb877ef9188e2d2c" providerId="LiveId" clId="{543B9190-4C5C-4327-9F8F-37368161C91E}" dt="2019-10-02T03:07:05.560" v="13" actId="164"/>
            <ac:picMkLst>
              <pc:docMk/>
              <pc:sldMasterMk cId="3593001564" sldId="2147483715"/>
              <pc:sldLayoutMk cId="3952751109" sldId="2147483756"/>
              <ac:picMk id="16" creationId="{8DFB8527-9493-4F51-8285-993CB215977C}"/>
            </ac:picMkLst>
          </pc:picChg>
          <pc:picChg chg="mod">
            <ac:chgData name="Poy Chang" userId="eb877ef9188e2d2c" providerId="LiveId" clId="{543B9190-4C5C-4327-9F8F-37368161C91E}" dt="2019-10-02T03:07:05.560" v="13" actId="164"/>
            <ac:picMkLst>
              <pc:docMk/>
              <pc:sldMasterMk cId="3593001564" sldId="2147483715"/>
              <pc:sldLayoutMk cId="3952751109" sldId="2147483756"/>
              <ac:picMk id="17" creationId="{2D70DE44-8FFF-4B41-8054-8DB78159DD50}"/>
            </ac:picMkLst>
          </pc:picChg>
          <pc:picChg chg="add del mod">
            <ac:chgData name="Poy Chang" userId="eb877ef9188e2d2c" providerId="LiveId" clId="{543B9190-4C5C-4327-9F8F-37368161C91E}" dt="2019-10-02T03:16:33.785" v="242" actId="478"/>
            <ac:picMkLst>
              <pc:docMk/>
              <pc:sldMasterMk cId="3593001564" sldId="2147483715"/>
              <pc:sldLayoutMk cId="3952751109" sldId="2147483756"/>
              <ac:picMk id="23" creationId="{A6F62BE9-AFBD-42A0-B7AE-C04E306B89F0}"/>
            </ac:picMkLst>
          </pc:picChg>
          <pc:picChg chg="add mod">
            <ac:chgData name="Poy Chang" userId="eb877ef9188e2d2c" providerId="LiveId" clId="{543B9190-4C5C-4327-9F8F-37368161C91E}" dt="2019-10-02T03:17:01.277" v="276" actId="1037"/>
            <ac:picMkLst>
              <pc:docMk/>
              <pc:sldMasterMk cId="3593001564" sldId="2147483715"/>
              <pc:sldLayoutMk cId="3952751109" sldId="2147483756"/>
              <ac:picMk id="24" creationId="{EE491034-215F-4801-9819-C975C85D7EA5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2019/11/9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全國有 </a:t>
            </a:r>
            <a:r>
              <a:rPr lang="en-US" altLang="zh-TW" dirty="0"/>
              <a:t>X </a:t>
            </a:r>
            <a:r>
              <a:rPr lang="zh-TW" altLang="en-US" dirty="0"/>
              <a:t>千萬個會員帳號 </a:t>
            </a:r>
            <a:r>
              <a:rPr lang="en-US" altLang="zh-TW" dirty="0"/>
              <a:t>…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706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複雜的例行維運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複雜的組態</a:t>
            </a:r>
            <a:r>
              <a:rPr lang="en-US" altLang="zh-TW" dirty="0"/>
              <a:t>…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98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需求提出到交付的整個流水線，我們在</a:t>
            </a:r>
            <a:r>
              <a:rPr lang="en-US" altLang="zh-TW" dirty="0"/>
              <a:t>(</a:t>
            </a:r>
            <a:r>
              <a:rPr lang="zh-TW" altLang="en-US" dirty="0"/>
              <a:t>工程面</a:t>
            </a:r>
            <a:r>
              <a:rPr lang="en-US" altLang="zh-TW" dirty="0"/>
              <a:t>)</a:t>
            </a:r>
            <a:r>
              <a:rPr lang="zh-TW" altLang="en-US" dirty="0"/>
              <a:t>開發與部署階段面臨很大的挑戰</a:t>
            </a:r>
            <a:r>
              <a:rPr lang="en-US" altLang="zh-TW" dirty="0"/>
              <a:t>(</a:t>
            </a:r>
            <a:r>
              <a:rPr lang="zh-TW" altLang="en-US" dirty="0"/>
              <a:t>效率</a:t>
            </a:r>
            <a:r>
              <a:rPr lang="en-US" altLang="zh-TW" dirty="0"/>
              <a:t>)</a:t>
            </a:r>
            <a:r>
              <a:rPr lang="zh-TW" altLang="en-US" dirty="0"/>
              <a:t>。這是我們目前階段的主要瓶頸。</a:t>
            </a:r>
            <a:endParaRPr lang="en-US" altLang="zh-TW" dirty="0"/>
          </a:p>
          <a:p>
            <a:r>
              <a:rPr lang="zh-TW" altLang="en-US" dirty="0"/>
              <a:t>關鍵在於要</a:t>
            </a:r>
            <a:r>
              <a:rPr lang="en-US" altLang="zh-TW" dirty="0"/>
              <a:t>DevOps</a:t>
            </a:r>
            <a:r>
              <a:rPr lang="zh-TW" altLang="en-US" dirty="0"/>
              <a:t>的系統複雜度很高。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698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43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Build Once, Binary To AM, Deploy from AM (</a:t>
            </a:r>
            <a:r>
              <a:rPr lang="zh-TW" altLang="en-US" dirty="0"/>
              <a:t> </a:t>
            </a:r>
            <a:r>
              <a:rPr lang="en-US" altLang="zh-TW" dirty="0"/>
              <a:t>x N )</a:t>
            </a:r>
          </a:p>
          <a:p>
            <a:pPr marL="228600" indent="-228600">
              <a:buAutoNum type="arabicPeriod"/>
            </a:pPr>
            <a:r>
              <a:rPr lang="en-US" dirty="0"/>
              <a:t>EX: Docker-</a:t>
            </a:r>
            <a:r>
              <a:rPr lang="en-US" dirty="0" err="1"/>
              <a:t>Compose.YML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altLang="zh-TW" dirty="0"/>
              <a:t>Store config in “ENVIRONMENT”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CI / CD / CD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Dynamic IP / PORT with Service Discovery, Use RP / API</a:t>
            </a:r>
            <a:r>
              <a:rPr lang="en-US" altLang="zh-TW" dirty="0"/>
              <a:t>GW</a:t>
            </a:r>
            <a:r>
              <a:rPr lang="zh-TW" altLang="en-US" dirty="0"/>
              <a:t> </a:t>
            </a:r>
            <a:r>
              <a:rPr lang="en-US" altLang="zh-TW" dirty="0"/>
              <a:t>to publish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Self Management, Just Start / Stop VM or Containers</a:t>
            </a:r>
          </a:p>
          <a:p>
            <a:pPr marL="228600" indent="-228600">
              <a:buAutoNum type="arabicPeriod"/>
            </a:pPr>
            <a:r>
              <a:rPr lang="en-US" dirty="0"/>
              <a:t>Infra As Code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54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第一步，要先做到 </a:t>
            </a:r>
            <a:r>
              <a:rPr lang="en-US" altLang="zh-TW" dirty="0"/>
              <a:t>single code, multiple deploy, </a:t>
            </a:r>
            <a:r>
              <a:rPr lang="zh-TW" altLang="en-US" dirty="0"/>
              <a:t>才能降低開發與測試時間。</a:t>
            </a:r>
            <a:r>
              <a:rPr lang="en-US" altLang="zh-TW" dirty="0"/>
              <a:t>Code (source) </a:t>
            </a:r>
            <a:r>
              <a:rPr lang="zh-TW" altLang="en-US" dirty="0"/>
              <a:t>必須經過測試與建置，到 </a:t>
            </a:r>
            <a:r>
              <a:rPr lang="en-US" altLang="zh-TW" dirty="0"/>
              <a:t>AM</a:t>
            </a:r>
            <a:r>
              <a:rPr lang="zh-TW" altLang="en-US" dirty="0"/>
              <a:t> </a:t>
            </a:r>
            <a:r>
              <a:rPr lang="en-US" altLang="zh-TW" dirty="0"/>
              <a:t>(binary) </a:t>
            </a:r>
            <a:r>
              <a:rPr lang="zh-TW" altLang="en-US" dirty="0"/>
              <a:t>為止</a:t>
            </a:r>
            <a:endParaRPr lang="en-US" altLang="zh-TW" dirty="0"/>
          </a:p>
          <a:p>
            <a:r>
              <a:rPr lang="zh-TW" altLang="en-US" dirty="0"/>
              <a:t>第二步，讓同一個 </a:t>
            </a:r>
            <a:r>
              <a:rPr lang="en-US" altLang="zh-TW" dirty="0"/>
              <a:t>binary</a:t>
            </a:r>
            <a:r>
              <a:rPr lang="zh-TW" altLang="en-US" dirty="0"/>
              <a:t> 部署到每個環境，運作起來有所不同的主因是 </a:t>
            </a:r>
            <a:r>
              <a:rPr lang="en-US" altLang="zh-TW" dirty="0"/>
              <a:t>configuration,</a:t>
            </a:r>
            <a:r>
              <a:rPr lang="zh-TW" altLang="en-US" dirty="0"/>
              <a:t> 因此 </a:t>
            </a:r>
            <a:r>
              <a:rPr lang="en-US" altLang="zh-TW" dirty="0"/>
              <a:t>config (source) </a:t>
            </a:r>
            <a:r>
              <a:rPr lang="zh-TW" altLang="en-US" dirty="0"/>
              <a:t>也必須經過測試與建置，到 </a:t>
            </a:r>
            <a:r>
              <a:rPr lang="en-US" altLang="zh-TW" dirty="0"/>
              <a:t>CM</a:t>
            </a:r>
            <a:r>
              <a:rPr lang="zh-TW" altLang="en-US" dirty="0"/>
              <a:t> </a:t>
            </a:r>
            <a:r>
              <a:rPr lang="en-US" altLang="zh-TW" dirty="0"/>
              <a:t>(service) </a:t>
            </a:r>
            <a:r>
              <a:rPr lang="zh-TW" altLang="en-US" dirty="0"/>
              <a:t>為止</a:t>
            </a:r>
            <a:endParaRPr lang="en-US" altLang="zh-TW" dirty="0"/>
          </a:p>
          <a:p>
            <a:r>
              <a:rPr lang="zh-TW" altLang="en-US" dirty="0"/>
              <a:t>第三步，每個環境實際的承載平台是 </a:t>
            </a:r>
            <a:r>
              <a:rPr lang="en-US" altLang="zh-TW" dirty="0"/>
              <a:t>infra</a:t>
            </a:r>
            <a:r>
              <a:rPr lang="zh-TW" altLang="en-US" dirty="0"/>
              <a:t>，為了自動化必須落實 </a:t>
            </a:r>
            <a:r>
              <a:rPr lang="en-US" altLang="zh-TW" dirty="0"/>
              <a:t>infra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code, </a:t>
            </a:r>
            <a:r>
              <a:rPr lang="zh-TW" altLang="en-US" dirty="0"/>
              <a:t>同樣需要 </a:t>
            </a:r>
            <a:r>
              <a:rPr lang="en-US" altLang="zh-TW" dirty="0"/>
              <a:t>script (source) </a:t>
            </a:r>
            <a:r>
              <a:rPr lang="zh-TW" altLang="en-US" dirty="0"/>
              <a:t>經過測試與建置，最終部署島 </a:t>
            </a:r>
            <a:r>
              <a:rPr lang="en-US" altLang="zh-TW" dirty="0"/>
              <a:t>infra</a:t>
            </a:r>
            <a:r>
              <a:rPr lang="zh-TW" altLang="en-US" dirty="0"/>
              <a:t> </a:t>
            </a:r>
            <a:r>
              <a:rPr lang="en-US" altLang="zh-TW" dirty="0"/>
              <a:t>(environment) </a:t>
            </a:r>
            <a:r>
              <a:rPr lang="zh-TW" altLang="en-US" dirty="0"/>
              <a:t>為止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但是，文章內缺了最後一個環節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integration (app code)</a:t>
            </a:r>
            <a:r>
              <a:rPr lang="zh-TW" altLang="en-US" dirty="0"/>
              <a:t>，才能把這一切串起來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808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/ CD </a:t>
            </a:r>
            <a:r>
              <a:rPr lang="zh-TW" altLang="en-US" dirty="0"/>
              <a:t>流程圖 </a:t>
            </a:r>
            <a:r>
              <a:rPr lang="en-US" altLang="zh-TW" dirty="0"/>
              <a:t>(</a:t>
            </a:r>
            <a:r>
              <a:rPr lang="zh-TW" altLang="en-US" dirty="0"/>
              <a:t>新</a:t>
            </a:r>
            <a:r>
              <a:rPr lang="en-US" altLang="zh-TW" dirty="0"/>
              <a:t>):</a:t>
            </a:r>
          </a:p>
          <a:p>
            <a:endParaRPr lang="en-US" altLang="zh-TW" dirty="0"/>
          </a:p>
          <a:p>
            <a:r>
              <a:rPr lang="zh-TW" altLang="en-US" dirty="0"/>
              <a:t>隔離三大元素的互相交互複雜度；</a:t>
            </a:r>
            <a:endParaRPr lang="en-US" altLang="zh-TW" dirty="0"/>
          </a:p>
          <a:p>
            <a:r>
              <a:rPr lang="zh-TW" altLang="en-US" dirty="0"/>
              <a:t>開發時就應該做好準備，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CONFIG</a:t>
            </a:r>
            <a:r>
              <a:rPr lang="zh-TW" altLang="en-US" dirty="0"/>
              <a:t> 分開管理。</a:t>
            </a:r>
            <a:endParaRPr lang="en-US" altLang="zh-TW" dirty="0"/>
          </a:p>
          <a:p>
            <a:r>
              <a:rPr lang="en-US" altLang="zh-TW" dirty="0"/>
              <a:t>ENVIRONMENT</a:t>
            </a:r>
            <a:r>
              <a:rPr lang="zh-TW" altLang="en-US" dirty="0"/>
              <a:t> 才將正確的 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CONFIG</a:t>
            </a:r>
            <a:r>
              <a:rPr lang="zh-TW" altLang="en-US" dirty="0"/>
              <a:t> 組合再一起，便能順利運行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CODE / CONFIG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ENV(INFRA)</a:t>
            </a:r>
            <a:r>
              <a:rPr lang="zh-TW" altLang="en-US" dirty="0"/>
              <a:t> </a:t>
            </a:r>
            <a:r>
              <a:rPr lang="en-US" altLang="zh-TW" dirty="0"/>
              <a:t>as CODE</a:t>
            </a:r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關鍵</a:t>
            </a:r>
            <a:r>
              <a:rPr lang="en-US" altLang="zh-TW" dirty="0"/>
              <a:t>:</a:t>
            </a:r>
            <a:r>
              <a:rPr lang="zh-TW" altLang="en-US" dirty="0"/>
              <a:t> 做好整合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實際案例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12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 </a:t>
            </a:r>
            <a:r>
              <a:rPr lang="en-US" altLang="zh-TW" dirty="0"/>
              <a:t>artifacts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r>
              <a:rPr lang="zh-TW" altLang="en-US" dirty="0"/>
              <a:t> 隔離 </a:t>
            </a:r>
            <a:r>
              <a:rPr lang="en-US" altLang="zh-TW" dirty="0"/>
              <a:t>(1) </a:t>
            </a:r>
            <a:r>
              <a:rPr lang="zh-TW" altLang="en-US" dirty="0"/>
              <a:t>跟 </a:t>
            </a:r>
            <a:r>
              <a:rPr lang="en-US" altLang="zh-TW" dirty="0"/>
              <a:t>(2)</a:t>
            </a:r>
            <a:r>
              <a:rPr lang="zh-TW" altLang="en-US" dirty="0"/>
              <a:t> 的關聯。</a:t>
            </a:r>
            <a:endParaRPr lang="en-US" altLang="zh-TW" dirty="0"/>
          </a:p>
          <a:p>
            <a:pPr marL="228600" indent="-228600">
              <a:buAutoNum type="arabicParenBoth"/>
            </a:pPr>
            <a:r>
              <a:rPr lang="zh-TW" altLang="en-US" dirty="0"/>
              <a:t>每個服務個別獨立建置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AM</a:t>
            </a:r>
          </a:p>
          <a:p>
            <a:pPr marL="228600" indent="-228600">
              <a:buAutoNum type="arabicParenBoth"/>
            </a:pPr>
            <a:r>
              <a:rPr lang="zh-TW" altLang="en-US" dirty="0"/>
              <a:t>部署時按照組態與相依性，決定該到 </a:t>
            </a:r>
            <a:r>
              <a:rPr lang="en-US" altLang="zh-TW" dirty="0"/>
              <a:t>AM</a:t>
            </a:r>
            <a:r>
              <a:rPr lang="zh-TW" altLang="en-US" dirty="0"/>
              <a:t> 取出甚麼樣的組合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538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複雜的例行維運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複雜的組態</a:t>
            </a:r>
            <a:r>
              <a:rPr lang="en-US" altLang="zh-TW" dirty="0"/>
              <a:t>…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679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過去太強調 </a:t>
            </a:r>
            <a:r>
              <a:rPr lang="en-US" altLang="zh-TW" dirty="0"/>
              <a:t>“</a:t>
            </a:r>
            <a:r>
              <a:rPr lang="zh-TW" altLang="en-US" dirty="0"/>
              <a:t>自動化</a:t>
            </a:r>
            <a:r>
              <a:rPr lang="en-US" altLang="zh-TW" dirty="0"/>
              <a:t>”</a:t>
            </a:r>
            <a:r>
              <a:rPr lang="zh-TW" altLang="en-US" dirty="0"/>
              <a:t>，因此部署 </a:t>
            </a:r>
            <a:r>
              <a:rPr lang="en-US" altLang="zh-TW" dirty="0"/>
              <a:t>script</a:t>
            </a:r>
            <a:r>
              <a:rPr lang="zh-TW" altLang="en-US" dirty="0"/>
              <a:t> 一次到位。</a:t>
            </a:r>
            <a:endParaRPr lang="en-US" altLang="zh-TW" dirty="0"/>
          </a:p>
          <a:p>
            <a:r>
              <a:rPr lang="en-US" altLang="zh-TW" dirty="0"/>
              <a:t>CI server </a:t>
            </a:r>
            <a:r>
              <a:rPr lang="zh-TW" altLang="en-US" dirty="0"/>
              <a:t>負責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|</a:t>
            </a:r>
            <a:r>
              <a:rPr lang="zh-TW" altLang="en-US" dirty="0"/>
              <a:t> </a:t>
            </a:r>
            <a:r>
              <a:rPr lang="en-US" altLang="zh-TW" dirty="0"/>
              <a:t>DEPLOY</a:t>
            </a:r>
            <a:r>
              <a:rPr lang="zh-TW" altLang="en-US" dirty="0"/>
              <a:t> </a:t>
            </a:r>
            <a:r>
              <a:rPr lang="en-US" altLang="zh-TW" dirty="0"/>
              <a:t>|</a:t>
            </a:r>
            <a:r>
              <a:rPr lang="zh-TW" altLang="en-US" dirty="0"/>
              <a:t> </a:t>
            </a:r>
            <a:r>
              <a:rPr lang="en-US" altLang="zh-TW" dirty="0"/>
              <a:t>SWITCH</a:t>
            </a:r>
            <a:r>
              <a:rPr lang="zh-TW" altLang="en-US" dirty="0"/>
              <a:t> </a:t>
            </a:r>
            <a:r>
              <a:rPr lang="en-US" altLang="zh-TW" dirty="0"/>
              <a:t>ONLINE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現在優化流程，分工處理。</a:t>
            </a:r>
            <a:br>
              <a:rPr lang="en-US" altLang="zh-TW" dirty="0"/>
            </a:br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只負責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將結果推送到 </a:t>
            </a:r>
            <a:r>
              <a:rPr lang="en-US" altLang="zh-TW" dirty="0"/>
              <a:t>Artifacts</a:t>
            </a:r>
            <a:r>
              <a:rPr lang="zh-TW" altLang="en-US" dirty="0"/>
              <a:t> </a:t>
            </a:r>
            <a:r>
              <a:rPr lang="en-US" altLang="zh-TW" dirty="0"/>
              <a:t>Management)</a:t>
            </a:r>
          </a:p>
          <a:p>
            <a:r>
              <a:rPr lang="en-US" altLang="zh-TW" dirty="0"/>
              <a:t>Instance Provision </a:t>
            </a:r>
            <a:r>
              <a:rPr lang="zh-TW" altLang="en-US" dirty="0"/>
              <a:t>時用 </a:t>
            </a:r>
            <a:r>
              <a:rPr lang="en-US" altLang="zh-TW" dirty="0"/>
              <a:t>PULL</a:t>
            </a:r>
            <a:r>
              <a:rPr lang="zh-TW" altLang="en-US" dirty="0"/>
              <a:t> 方式 </a:t>
            </a:r>
            <a:r>
              <a:rPr lang="en-US" altLang="zh-TW" dirty="0"/>
              <a:t>DEPLOY</a:t>
            </a:r>
          </a:p>
          <a:p>
            <a:r>
              <a:rPr lang="en-US" altLang="zh-TW" dirty="0"/>
              <a:t>Instance Start </a:t>
            </a:r>
            <a:r>
              <a:rPr lang="zh-TW" altLang="en-US" dirty="0"/>
              <a:t>時透過 </a:t>
            </a:r>
            <a:r>
              <a:rPr lang="en-US" altLang="zh-TW" dirty="0"/>
              <a:t>Service Discovery </a:t>
            </a:r>
            <a:r>
              <a:rPr lang="zh-TW" altLang="en-US" dirty="0"/>
              <a:t>自動註冊與健康偵測的機制上線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121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過去太強調 </a:t>
            </a:r>
            <a:r>
              <a:rPr lang="en-US" altLang="zh-TW" dirty="0"/>
              <a:t>“</a:t>
            </a:r>
            <a:r>
              <a:rPr lang="zh-TW" altLang="en-US" dirty="0"/>
              <a:t>自動化</a:t>
            </a:r>
            <a:r>
              <a:rPr lang="en-US" altLang="zh-TW" dirty="0"/>
              <a:t>”</a:t>
            </a:r>
            <a:r>
              <a:rPr lang="zh-TW" altLang="en-US" dirty="0"/>
              <a:t>，因此部署 </a:t>
            </a:r>
            <a:r>
              <a:rPr lang="en-US" altLang="zh-TW" dirty="0"/>
              <a:t>script</a:t>
            </a:r>
            <a:r>
              <a:rPr lang="zh-TW" altLang="en-US" dirty="0"/>
              <a:t> 一次到位。</a:t>
            </a:r>
            <a:endParaRPr lang="en-US" altLang="zh-TW" dirty="0"/>
          </a:p>
          <a:p>
            <a:r>
              <a:rPr lang="en-US" altLang="zh-TW" dirty="0"/>
              <a:t>CI server </a:t>
            </a:r>
            <a:r>
              <a:rPr lang="zh-TW" altLang="en-US" dirty="0"/>
              <a:t>負責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|</a:t>
            </a:r>
            <a:r>
              <a:rPr lang="zh-TW" altLang="en-US" dirty="0"/>
              <a:t> </a:t>
            </a:r>
            <a:r>
              <a:rPr lang="en-US" altLang="zh-TW" dirty="0"/>
              <a:t>DEPLOY</a:t>
            </a:r>
            <a:r>
              <a:rPr lang="zh-TW" altLang="en-US" dirty="0"/>
              <a:t> </a:t>
            </a:r>
            <a:r>
              <a:rPr lang="en-US" altLang="zh-TW" dirty="0"/>
              <a:t>|</a:t>
            </a:r>
            <a:r>
              <a:rPr lang="zh-TW" altLang="en-US" dirty="0"/>
              <a:t> </a:t>
            </a:r>
            <a:r>
              <a:rPr lang="en-US" altLang="zh-TW" dirty="0"/>
              <a:t>SWITCH</a:t>
            </a:r>
            <a:r>
              <a:rPr lang="zh-TW" altLang="en-US" dirty="0"/>
              <a:t> </a:t>
            </a:r>
            <a:r>
              <a:rPr lang="en-US" altLang="zh-TW" dirty="0"/>
              <a:t>ONLINE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現在優化流程，分工處理。</a:t>
            </a:r>
            <a:br>
              <a:rPr lang="en-US" altLang="zh-TW" dirty="0"/>
            </a:br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只負責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將結果推送到 </a:t>
            </a:r>
            <a:r>
              <a:rPr lang="en-US" altLang="zh-TW" dirty="0"/>
              <a:t>Artifacts</a:t>
            </a:r>
            <a:r>
              <a:rPr lang="zh-TW" altLang="en-US" dirty="0"/>
              <a:t> </a:t>
            </a:r>
            <a:r>
              <a:rPr lang="en-US" altLang="zh-TW" dirty="0"/>
              <a:t>Management)</a:t>
            </a:r>
          </a:p>
          <a:p>
            <a:r>
              <a:rPr lang="en-US" altLang="zh-TW" dirty="0"/>
              <a:t>Instance Provision </a:t>
            </a:r>
            <a:r>
              <a:rPr lang="zh-TW" altLang="en-US" dirty="0"/>
              <a:t>時用 </a:t>
            </a:r>
            <a:r>
              <a:rPr lang="en-US" altLang="zh-TW" dirty="0"/>
              <a:t>PULL</a:t>
            </a:r>
            <a:r>
              <a:rPr lang="zh-TW" altLang="en-US" dirty="0"/>
              <a:t> 方式 </a:t>
            </a:r>
            <a:r>
              <a:rPr lang="en-US" altLang="zh-TW" dirty="0"/>
              <a:t>DEPLOY</a:t>
            </a:r>
          </a:p>
          <a:p>
            <a:r>
              <a:rPr lang="en-US" altLang="zh-TW" dirty="0"/>
              <a:t>Instance Start </a:t>
            </a:r>
            <a:r>
              <a:rPr lang="zh-TW" altLang="en-US" dirty="0"/>
              <a:t>時透過 </a:t>
            </a:r>
            <a:r>
              <a:rPr lang="en-US" altLang="zh-TW" dirty="0"/>
              <a:t>Service Discovery </a:t>
            </a:r>
            <a:r>
              <a:rPr lang="zh-TW" altLang="en-US" dirty="0"/>
              <a:t>自動註冊與健康偵測的機制上線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64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325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修改設定十，目錄結構以團隊分工優化為第一優先。因此目錄階層為 </a:t>
            </a:r>
            <a:r>
              <a:rPr lang="en-US" altLang="zh-TW" dirty="0"/>
              <a:t>/{module}/{region} </a:t>
            </a:r>
            <a:r>
              <a:rPr lang="zh-TW" altLang="en-US" dirty="0"/>
              <a:t>為主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0838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編譯後的目錄結構，已執行效能為第一優先。因此按照 </a:t>
            </a:r>
            <a:r>
              <a:rPr lang="en-US" altLang="zh-TW" dirty="0"/>
              <a:t>region</a:t>
            </a:r>
            <a:r>
              <a:rPr lang="zh-TW" altLang="en-US" dirty="0"/>
              <a:t> 預先將 </a:t>
            </a:r>
            <a:r>
              <a:rPr lang="en-US" altLang="zh-TW" dirty="0"/>
              <a:t>config</a:t>
            </a:r>
            <a:r>
              <a:rPr lang="zh-TW" altLang="en-US" dirty="0"/>
              <a:t> 的繼承關係展開，搭配 </a:t>
            </a:r>
            <a:r>
              <a:rPr lang="en-US" altLang="zh-TW" dirty="0"/>
              <a:t>index </a:t>
            </a:r>
            <a:r>
              <a:rPr lang="zh-TW" altLang="en-US" dirty="0"/>
              <a:t>維護 </a:t>
            </a:r>
            <a:r>
              <a:rPr lang="en-US" altLang="zh-TW" dirty="0"/>
              <a:t>config </a:t>
            </a:r>
            <a:r>
              <a:rPr lang="zh-TW" altLang="en-US" dirty="0"/>
              <a:t>清單，讓 </a:t>
            </a:r>
            <a:r>
              <a:rPr lang="en-US" altLang="zh-TW" dirty="0"/>
              <a:t>client </a:t>
            </a:r>
            <a:r>
              <a:rPr lang="zh-TW" altLang="en-US" dirty="0"/>
              <a:t>能在一次 </a:t>
            </a:r>
            <a:r>
              <a:rPr lang="en-US" altLang="zh-TW" dirty="0"/>
              <a:t>round</a:t>
            </a:r>
            <a:r>
              <a:rPr lang="zh-TW" altLang="en-US" dirty="0"/>
              <a:t> </a:t>
            </a:r>
            <a:r>
              <a:rPr lang="en-US" altLang="zh-TW" dirty="0"/>
              <a:t>trip</a:t>
            </a:r>
            <a:r>
              <a:rPr lang="zh-TW" altLang="en-US" dirty="0"/>
              <a:t> 就完成 </a:t>
            </a:r>
            <a:r>
              <a:rPr lang="en-US" altLang="zh-TW" dirty="0"/>
              <a:t>config</a:t>
            </a:r>
            <a:r>
              <a:rPr lang="zh-TW" altLang="en-US" dirty="0"/>
              <a:t> 的解析。</a:t>
            </a:r>
            <a:endParaRPr lang="en-US" altLang="zh-TW" dirty="0"/>
          </a:p>
          <a:p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TOOL</a:t>
            </a:r>
            <a:r>
              <a:rPr lang="zh-TW" altLang="en-US" dirty="0"/>
              <a:t> 要提供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展開繼承關係</a:t>
            </a:r>
            <a:endParaRPr lang="en-US" altLang="zh-TW" dirty="0"/>
          </a:p>
          <a:p>
            <a:pPr lvl="1"/>
            <a:r>
              <a:rPr lang="zh-TW" altLang="en-US" dirty="0"/>
              <a:t>格式轉換</a:t>
            </a:r>
            <a:endParaRPr lang="en-US" altLang="zh-TW" dirty="0"/>
          </a:p>
          <a:p>
            <a:pPr lvl="1"/>
            <a:r>
              <a:rPr lang="en-US" altLang="zh-TW" dirty="0"/>
              <a:t>Schema </a:t>
            </a:r>
            <a:r>
              <a:rPr lang="zh-TW" altLang="en-US" dirty="0"/>
              <a:t>檢查</a:t>
            </a:r>
            <a:endParaRPr lang="en-US" altLang="zh-TW" dirty="0"/>
          </a:p>
          <a:p>
            <a:pPr lvl="1"/>
            <a:r>
              <a:rPr lang="zh-TW" altLang="en-US" dirty="0"/>
              <a:t>移除 </a:t>
            </a:r>
            <a:r>
              <a:rPr lang="en-US" altLang="zh-TW" dirty="0"/>
              <a:t>comments</a:t>
            </a:r>
          </a:p>
          <a:p>
            <a:pPr lvl="1"/>
            <a:r>
              <a:rPr lang="zh-TW" altLang="en-US" dirty="0"/>
              <a:t>按照 </a:t>
            </a:r>
            <a:r>
              <a:rPr lang="en-US" altLang="zh-TW" dirty="0"/>
              <a:t>region</a:t>
            </a:r>
            <a:r>
              <a:rPr lang="zh-TW" altLang="en-US" dirty="0"/>
              <a:t> 打包</a:t>
            </a:r>
          </a:p>
        </p:txBody>
      </p:sp>
    </p:spTree>
    <p:extLst>
      <p:ext uri="{BB962C8B-B14F-4D97-AF65-F5344CB8AC3E}">
        <p14:creationId xmlns:p14="http://schemas.microsoft.com/office/powerpoint/2010/main" val="3892444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Client Side Disco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234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59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653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848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91APP</a:t>
            </a:r>
            <a:r>
              <a:rPr lang="zh-TW" altLang="en-US" dirty="0"/>
              <a:t>創辦人、董事長何英圻先生</a:t>
            </a:r>
            <a:endParaRPr lang="en-US" altLang="zh-TW" dirty="0"/>
          </a:p>
          <a:p>
            <a:r>
              <a:rPr lang="zh-TW" altLang="en-US" dirty="0"/>
              <a:t>與共同創辦人、總經理楊明芳先生</a:t>
            </a:r>
            <a:endParaRPr lang="en-US" altLang="zh-TW" dirty="0"/>
          </a:p>
          <a:p>
            <a:r>
              <a:rPr lang="zh-TW" altLang="en-US" dirty="0"/>
              <a:t>笑稱自己是「骨灰級」電商人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AFCD6-AA7A-4DE6-9FEF-7DDD4389B5F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099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協助客戶</a:t>
            </a:r>
            <a:r>
              <a:rPr lang="en-US" altLang="zh-TW" dirty="0"/>
              <a:t>(</a:t>
            </a:r>
            <a:r>
              <a:rPr lang="zh-TW" altLang="en-US" dirty="0"/>
              <a:t>零售業</a:t>
            </a:r>
            <a:r>
              <a:rPr lang="en-US" altLang="zh-TW" dirty="0"/>
              <a:t>)</a:t>
            </a:r>
            <a:r>
              <a:rPr lang="zh-TW" altLang="en-US" dirty="0"/>
              <a:t> 做好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線上 </a:t>
            </a:r>
            <a:r>
              <a:rPr lang="en-US" altLang="zh-TW" dirty="0"/>
              <a:t>(</a:t>
            </a:r>
            <a:r>
              <a:rPr lang="zh-TW" altLang="en-US" dirty="0"/>
              <a:t>官網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APP)</a:t>
            </a:r>
            <a:r>
              <a:rPr lang="zh-TW" altLang="en-US" dirty="0"/>
              <a:t> 的銷售，電商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線下 </a:t>
            </a:r>
            <a:r>
              <a:rPr lang="en-US" altLang="zh-TW" dirty="0"/>
              <a:t>(APP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門市小幫手</a:t>
            </a:r>
            <a:r>
              <a:rPr lang="en-US" altLang="zh-TW" dirty="0"/>
              <a:t>), </a:t>
            </a:r>
            <a:r>
              <a:rPr lang="zh-TW" altLang="en-US" dirty="0"/>
              <a:t>讓消費者在門市有最好的體驗。</a:t>
            </a:r>
            <a:r>
              <a:rPr lang="en-US" altLang="zh-TW" dirty="0"/>
              <a:t>APP</a:t>
            </a:r>
            <a:r>
              <a:rPr lang="zh-TW" altLang="en-US" dirty="0"/>
              <a:t> 就是會員卡；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利用數位工具，讓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店員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成為推動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OMO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循環的助力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OSM</a:t>
            </a:r>
            <a:r>
              <a:rPr lang="zh-TW" altLang="en-US" dirty="0"/>
              <a:t> 做好全通路 </a:t>
            </a:r>
            <a:r>
              <a:rPr lang="en-US" altLang="zh-TW" dirty="0"/>
              <a:t>(</a:t>
            </a:r>
            <a:r>
              <a:rPr lang="zh-TW" altLang="en-US" dirty="0"/>
              <a:t>上</a:t>
            </a:r>
            <a:r>
              <a:rPr lang="en-US" altLang="zh-TW" dirty="0"/>
              <a:t>+</a:t>
            </a:r>
            <a:r>
              <a:rPr lang="zh-TW" altLang="en-US" dirty="0"/>
              <a:t>下</a:t>
            </a:r>
            <a:r>
              <a:rPr lang="en-US" altLang="zh-TW" dirty="0"/>
              <a:t>)</a:t>
            </a:r>
            <a:r>
              <a:rPr lang="zh-TW" altLang="en-US" dirty="0"/>
              <a:t> 的商店管理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CRM</a:t>
            </a:r>
            <a:r>
              <a:rPr lang="zh-TW" altLang="en-US" dirty="0"/>
              <a:t> 做好會員的管理，掌握你的客戶數據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運用數據的力量，用線上的技術掌握現下的客戶，促進客戶做進一步的線上 </a:t>
            </a:r>
            <a:r>
              <a:rPr lang="en-US" altLang="zh-TW" dirty="0"/>
              <a:t>+</a:t>
            </a:r>
            <a:r>
              <a:rPr lang="zh-TW" altLang="en-US" dirty="0"/>
              <a:t> 線下消費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228600" indent="-228600">
              <a:buAutoNum type="arabicPeriod"/>
            </a:pPr>
            <a:endParaRPr lang="zh-TW" altLang="en-US" dirty="0"/>
          </a:p>
          <a:p>
            <a:r>
              <a:rPr lang="en-US" altLang="zh-TW" dirty="0"/>
              <a:t>OMO</a:t>
            </a:r>
            <a:r>
              <a:rPr lang="zh-TW" altLang="en-US" dirty="0"/>
              <a:t> 循環</a:t>
            </a:r>
            <a:r>
              <a:rPr lang="en-US" altLang="zh-TW" dirty="0"/>
              <a:t>:</a:t>
            </a:r>
            <a:r>
              <a:rPr lang="zh-TW" altLang="en-US" dirty="0"/>
              <a:t> 線下推播發送折價券，線上廣告投放，消費者線上購物，門市取貨，完整的循環創造優良的消費體驗。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THINK:</a:t>
            </a:r>
            <a:r>
              <a:rPr lang="zh-TW" altLang="en-US" dirty="0"/>
              <a:t> 修改一個功能到底需要 </a:t>
            </a:r>
            <a:r>
              <a:rPr lang="en-US" altLang="zh-TW" dirty="0"/>
              <a:t>deploy</a:t>
            </a:r>
            <a:r>
              <a:rPr lang="zh-TW" altLang="en-US" dirty="0"/>
              <a:t> 多少東西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APP x 2, N x Web Site, N x API, </a:t>
            </a:r>
            <a:r>
              <a:rPr lang="zh-TW" altLang="en-US" dirty="0"/>
              <a:t>後台</a:t>
            </a:r>
            <a:r>
              <a:rPr lang="en-US" altLang="zh-TW" dirty="0"/>
              <a:t>, ERP 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F6104-A0F1-4085-AF1C-2D6B84CCD8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88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有這麼多客戶 </a:t>
            </a:r>
            <a:r>
              <a:rPr lang="en-US" altLang="zh-TW" dirty="0"/>
              <a:t>(</a:t>
            </a:r>
            <a:r>
              <a:rPr lang="zh-TW" altLang="en-US" dirty="0"/>
              <a:t>不同的使用情境，不同的功能客製化，會踩到不同的漏洞</a:t>
            </a:r>
            <a:r>
              <a:rPr lang="en-US" altLang="zh-TW" dirty="0"/>
              <a:t>…)</a:t>
            </a:r>
          </a:p>
          <a:p>
            <a:endParaRPr lang="en-US" dirty="0"/>
          </a:p>
          <a:p>
            <a:r>
              <a:rPr lang="zh-TW" altLang="en-US" dirty="0"/>
              <a:t>每次的部屬都是個挑戰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90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22.jpe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2.sv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emf"/><Relationship Id="rId7" Type="http://schemas.openxmlformats.org/officeDocument/2006/relationships/image" Target="../media/image31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png"/><Relationship Id="rId5" Type="http://schemas.openxmlformats.org/officeDocument/2006/relationships/image" Target="../media/image3.svg"/><Relationship Id="rId10" Type="http://schemas.openxmlformats.org/officeDocument/2006/relationships/image" Target="../media/image34.sv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35.png"/><Relationship Id="rId2" Type="http://schemas.openxmlformats.org/officeDocument/2006/relationships/image" Target="../media/image13.png"/><Relationship Id="rId16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2.svg"/><Relationship Id="rId9" Type="http://schemas.openxmlformats.org/officeDocument/2006/relationships/image" Target="../media/image24.png"/><Relationship Id="rId1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F38B556-2AD5-4735-8538-D00CBCE58E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" y="-6"/>
            <a:ext cx="12191896" cy="6858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ADF64-8063-40A8-89B4-D9748021E8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37744"/>
            <a:ext cx="12192000" cy="6382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7AB625-99C9-4AE6-95A0-3D4429B5A970}"/>
              </a:ext>
            </a:extLst>
          </p:cNvPr>
          <p:cNvSpPr txBox="1"/>
          <p:nvPr userDrawn="1"/>
        </p:nvSpPr>
        <p:spPr>
          <a:xfrm>
            <a:off x="457200" y="3581400"/>
            <a:ext cx="51943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4800">
                <a:solidFill>
                  <a:schemeClr val="bg1"/>
                </a:solidFill>
              </a:rPr>
              <a:t>探索 </a:t>
            </a:r>
            <a:r>
              <a:rPr lang="en-US" altLang="zh-TW" sz="4800">
                <a:solidFill>
                  <a:schemeClr val="bg1"/>
                </a:solidFill>
              </a:rPr>
              <a:t>.NET </a:t>
            </a:r>
            <a:r>
              <a:rPr lang="zh-TW" altLang="en-US" sz="4800">
                <a:solidFill>
                  <a:schemeClr val="bg1"/>
                </a:solidFill>
              </a:rPr>
              <a:t>新世界</a:t>
            </a:r>
            <a:endParaRPr lang="en-US" sz="4800" dirty="0" err="1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779F16F-ABC5-4E3F-8A26-6B49A653B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9100" y="390144"/>
            <a:ext cx="3619500" cy="18831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4840E-388A-49BA-AD50-5C8D01B63816}"/>
              </a:ext>
            </a:extLst>
          </p:cNvPr>
          <p:cNvGrpSpPr/>
          <p:nvPr userDrawn="1"/>
        </p:nvGrpSpPr>
        <p:grpSpPr>
          <a:xfrm>
            <a:off x="6106160" y="535180"/>
            <a:ext cx="2385592" cy="1192020"/>
            <a:chOff x="6195060" y="865380"/>
            <a:chExt cx="2385592" cy="11920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9B334-91F2-4A57-9056-8303639056B8}"/>
                </a:ext>
              </a:extLst>
            </p:cNvPr>
            <p:cNvSpPr/>
            <p:nvPr userDrawn="1"/>
          </p:nvSpPr>
          <p:spPr bwMode="auto">
            <a:xfrm>
              <a:off x="6195060" y="865380"/>
              <a:ext cx="2171700" cy="1192020"/>
            </a:xfrm>
            <a:prstGeom prst="rect">
              <a:avLst/>
            </a:prstGeom>
            <a:solidFill>
              <a:srgbClr val="E2068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schemeClr val="bg1"/>
                  </a:solidFill>
                </a:rPr>
                <a:t>Host by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EABEB0-04B4-4C78-B8AA-04A7CA503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388099" y="1520190"/>
              <a:ext cx="2192553" cy="50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63AC7E-5289-4457-A990-0F2DD6A8F884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5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0246DD5-BA19-431C-B4BD-0180119593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850ACC-F5DF-41FE-809B-D2224934C00C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C2E70424-A1BA-4C9A-8AFD-223E5811AC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A424F6F0-BD84-4E5E-A03D-89AF757066A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E93C4-71A8-40C3-8067-73D9C36C2D77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9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048205E-BA2D-41E9-A18C-8C4DA83F3A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08D18C-CD1C-4100-8DC6-8B0C1AEECEFE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E000B34D-B1A4-4EBA-918A-833D64CF80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816FF03-C05F-43B0-8921-0D172917E44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C1E52C-C5AC-4E19-8DBD-5D58E8CB8873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5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4C79D2FE-78F8-4579-9948-5482542E65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E47A6B-A291-4F03-8511-2FAE7C2624FE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2997373-D456-458D-AD97-070C4C072D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A6EAF60-8A52-4F7C-903C-ACED48ADF5E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6F5AE1-0884-4066-A4C2-BE7458BDDDC9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3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5824B32-BA26-466C-82AC-C7783848DC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A4EEF3-EC23-416C-95C6-9152CCA8F7FB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CA198F6-3C2B-41B5-BCEB-AED7F1BA8B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DE7F60A8-ED19-4BD7-92B1-E7B3DF63F51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6F5AE1-0884-4066-A4C2-BE7458BDDDC9}"/>
              </a:ext>
            </a:extLst>
          </p:cNvPr>
          <p:cNvGrpSpPr/>
          <p:nvPr userDrawn="1"/>
        </p:nvGrpSpPr>
        <p:grpSpPr>
          <a:xfrm>
            <a:off x="133224" y="5922334"/>
            <a:ext cx="11925552" cy="899665"/>
            <a:chOff x="133224" y="5922334"/>
            <a:chExt cx="11925552" cy="899665"/>
          </a:xfrm>
        </p:grpSpPr>
        <p:pic>
          <p:nvPicPr>
            <p:cNvPr id="3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5824B32-BA26-466C-82AC-C7783848DC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A4EEF3-EC23-416C-95C6-9152CCA8F7FB}"/>
                </a:ext>
              </a:extLst>
            </p:cNvPr>
            <p:cNvGrpSpPr/>
            <p:nvPr userDrawn="1"/>
          </p:nvGrpSpPr>
          <p:grpSpPr>
            <a:xfrm>
              <a:off x="7724564" y="5922334"/>
              <a:ext cx="4334212" cy="899665"/>
              <a:chOff x="851011" y="5865184"/>
              <a:chExt cx="4334212" cy="899665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CA198F6-3C2B-41B5-BCEB-AED7F1BA8B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865184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DE7F60A8-ED19-4BD7-92B1-E7B3DF63F51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851011" y="6031111"/>
                <a:ext cx="3473340" cy="614096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86CCF5-8EE9-4125-A917-5462B573CD04}"/>
              </a:ext>
            </a:extLst>
          </p:cNvPr>
          <p:cNvGrpSpPr/>
          <p:nvPr userDrawn="1"/>
        </p:nvGrpSpPr>
        <p:grpSpPr>
          <a:xfrm>
            <a:off x="917047" y="3832360"/>
            <a:ext cx="10327302" cy="914400"/>
            <a:chOff x="917047" y="4869180"/>
            <a:chExt cx="10327302" cy="914400"/>
          </a:xfrm>
        </p:grpSpPr>
        <p:pic>
          <p:nvPicPr>
            <p:cNvPr id="7" name="Picture 2" descr="https://t.kfs.io/organization_resource_files/635/12312/logotype_2x_original.png">
              <a:extLst>
                <a:ext uri="{FF2B5EF4-FFF2-40B4-BE49-F238E27FC236}">
                  <a16:creationId xmlns:a16="http://schemas.microsoft.com/office/drawing/2014/main" id="{15952E02-AD5D-4133-AA10-6AD70F4E47F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963" y="4998246"/>
              <a:ext cx="2743200" cy="65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https://t.kfs.io/organization_resource_files/635/13369/WS____s.png">
              <a:extLst>
                <a:ext uri="{FF2B5EF4-FFF2-40B4-BE49-F238E27FC236}">
                  <a16:creationId xmlns:a16="http://schemas.microsoft.com/office/drawing/2014/main" id="{40EAB700-8FB9-4D5E-9FA8-F17AA8E636E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047" y="4869180"/>
              <a:ext cx="331572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02A52B98-D314-4210-B9FA-B86970A31FC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350" y="4869180"/>
              <a:ext cx="30479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0476BB-0162-4E86-BD62-84F03905A7C2}"/>
              </a:ext>
            </a:extLst>
          </p:cNvPr>
          <p:cNvGrpSpPr/>
          <p:nvPr userDrawn="1"/>
        </p:nvGrpSpPr>
        <p:grpSpPr>
          <a:xfrm>
            <a:off x="917047" y="1645206"/>
            <a:ext cx="10327302" cy="1828800"/>
            <a:chOff x="917047" y="2498489"/>
            <a:chExt cx="10327302" cy="1828800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A5DBC5A-0A4B-4E65-AAA4-A51C6EF9D92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2434" y="2498489"/>
              <a:ext cx="187191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distudio.blob.core.windows.net/study4tw/dotnetfb.png">
              <a:extLst>
                <a:ext uri="{FF2B5EF4-FFF2-40B4-BE49-F238E27FC236}">
                  <a16:creationId xmlns:a16="http://schemas.microsoft.com/office/drawing/2014/main" id="{820B81FF-106A-4C75-815C-3002262EBF3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047" y="249848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https://distudio.blob.core.windows.net/study4tw/rladytaipei.jpeg">
              <a:extLst>
                <a:ext uri="{FF2B5EF4-FFF2-40B4-BE49-F238E27FC236}">
                  <a16:creationId xmlns:a16="http://schemas.microsoft.com/office/drawing/2014/main" id="{DFA00DE5-F01B-45CD-B634-8C9B31A5E82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998" y="2498489"/>
              <a:ext cx="1548384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https://distudio.blob.core.windows.net/study4tw/AngularTWz_Logo.png">
              <a:extLst>
                <a:ext uri="{FF2B5EF4-FFF2-40B4-BE49-F238E27FC236}">
                  <a16:creationId xmlns:a16="http://schemas.microsoft.com/office/drawing/2014/main" id="{8DFB8527-9493-4F51-8285-993CB215977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533" y="249848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2D70DE44-8FFF-4B41-8054-8DB78159DD5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4" y="249848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1C755-9F03-41DF-9651-5B77FAA628A7}"/>
              </a:ext>
            </a:extLst>
          </p:cNvPr>
          <p:cNvGrpSpPr/>
          <p:nvPr userDrawn="1"/>
        </p:nvGrpSpPr>
        <p:grpSpPr>
          <a:xfrm>
            <a:off x="756350" y="180075"/>
            <a:ext cx="10487999" cy="1106777"/>
            <a:chOff x="756350" y="650097"/>
            <a:chExt cx="10487999" cy="1106777"/>
          </a:xfrm>
        </p:grpSpPr>
        <p:pic>
          <p:nvPicPr>
            <p:cNvPr id="10" name="Picture 14" descr="「MICROSOFT MVP」的圖片搜尋結果">
              <a:extLst>
                <a:ext uri="{FF2B5EF4-FFF2-40B4-BE49-F238E27FC236}">
                  <a16:creationId xmlns:a16="http://schemas.microsoft.com/office/drawing/2014/main" id="{DCA4F65A-6FD5-4045-B538-0DC8A6AB1DD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462" y="650097"/>
              <a:ext cx="2743200" cy="1106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s://t.kfs.io/organization_resource_files/635/15666/SEAT_wide1.png">
              <a:extLst>
                <a:ext uri="{FF2B5EF4-FFF2-40B4-BE49-F238E27FC236}">
                  <a16:creationId xmlns:a16="http://schemas.microsoft.com/office/drawing/2014/main" id="{927D8B1B-B425-4085-8B4F-55AE0261F7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2489" y="650097"/>
              <a:ext cx="4041860" cy="1106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6E3362-3F77-4426-B737-4D78987E995F}"/>
                </a:ext>
              </a:extLst>
            </p:cNvPr>
            <p:cNvSpPr/>
            <p:nvPr userDrawn="1"/>
          </p:nvSpPr>
          <p:spPr>
            <a:xfrm>
              <a:off x="756350" y="650097"/>
              <a:ext cx="29546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5400" dirty="0"/>
                <a:t>特別感謝</a:t>
              </a:r>
              <a:endParaRPr lang="en-US" sz="5400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2F0BD71-5522-4103-92D1-00A5C6259893}"/>
              </a:ext>
            </a:extLst>
          </p:cNvPr>
          <p:cNvSpPr/>
          <p:nvPr userDrawn="1"/>
        </p:nvSpPr>
        <p:spPr bwMode="auto">
          <a:xfrm>
            <a:off x="0" y="4848804"/>
            <a:ext cx="12192000" cy="991819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         以及各位參與活動的你們</a:t>
            </a:r>
            <a:endParaRPr lang="en-US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91034-215F-4801-9819-C975C85D7EA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196060" y="4848803"/>
            <a:ext cx="2175600" cy="9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1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5207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0689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49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41D8-A03F-4344-B0F3-2DAFD8F7D54A}" type="datetimeFigureOut">
              <a:rPr lang="en-US" smtClean="0"/>
              <a:t>2019/11/9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6E42-CFA5-423C-984D-AE18DEC6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4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55" y="260648"/>
            <a:ext cx="11932907" cy="648072"/>
          </a:xfrm>
        </p:spPr>
        <p:txBody>
          <a:bodyPr/>
          <a:lstStyle/>
          <a:p>
            <a:r>
              <a:rPr lang="zh-TW" altLang="en-US" dirty="0"/>
              <a:t>母片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84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19" name="Shape 19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5745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D4ADD-516D-4AC5-9CD7-63B4697A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3706821-C6DA-4C94-B461-0D6564E2C4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245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now covered slope&#10;&#10;Description automatically generated">
            <a:extLst>
              <a:ext uri="{FF2B5EF4-FFF2-40B4-BE49-F238E27FC236}">
                <a16:creationId xmlns:a16="http://schemas.microsoft.com/office/drawing/2014/main" id="{6050068C-7A3C-497C-B3D3-8499D9ADD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16081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A9CEF0-04D7-4524-98C7-8A5176FFCF25}"/>
              </a:ext>
            </a:extLst>
          </p:cNvPr>
          <p:cNvSpPr/>
          <p:nvPr userDrawn="1"/>
        </p:nvSpPr>
        <p:spPr>
          <a:xfrm>
            <a:off x="0" y="0"/>
            <a:ext cx="12192000" cy="5285808"/>
          </a:xfrm>
          <a:prstGeom prst="rect">
            <a:avLst/>
          </a:prstGeom>
          <a:solidFill>
            <a:srgbClr val="2B2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7366A6-C686-4BDD-9784-02119E3AAB85}"/>
              </a:ext>
            </a:extLst>
          </p:cNvPr>
          <p:cNvSpPr/>
          <p:nvPr userDrawn="1"/>
        </p:nvSpPr>
        <p:spPr>
          <a:xfrm>
            <a:off x="0" y="0"/>
            <a:ext cx="12192000" cy="4838248"/>
          </a:xfrm>
          <a:custGeom>
            <a:avLst/>
            <a:gdLst>
              <a:gd name="connsiteX0" fmla="*/ 0 w 12192000"/>
              <a:gd name="connsiteY0" fmla="*/ 0 h 4838248"/>
              <a:gd name="connsiteX1" fmla="*/ 12192000 w 12192000"/>
              <a:gd name="connsiteY1" fmla="*/ 0 h 4838248"/>
              <a:gd name="connsiteX2" fmla="*/ 12192000 w 12192000"/>
              <a:gd name="connsiteY2" fmla="*/ 4838248 h 4838248"/>
              <a:gd name="connsiteX3" fmla="*/ 0 w 12192000"/>
              <a:gd name="connsiteY3" fmla="*/ 2638808 h 483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838248">
                <a:moveTo>
                  <a:pt x="0" y="0"/>
                </a:moveTo>
                <a:lnTo>
                  <a:pt x="12192000" y="0"/>
                </a:lnTo>
                <a:lnTo>
                  <a:pt x="12192000" y="4838248"/>
                </a:lnTo>
                <a:lnTo>
                  <a:pt x="0" y="2638808"/>
                </a:lnTo>
                <a:close/>
              </a:path>
            </a:pathLst>
          </a:custGeom>
          <a:solidFill>
            <a:srgbClr val="4A2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DB681ED-B0BB-414B-9CBD-5F04800E1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925"/>
          <a:stretch/>
        </p:blipFill>
        <p:spPr>
          <a:xfrm>
            <a:off x="52" y="-6"/>
            <a:ext cx="12191896" cy="528581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5E42C3D-DD5A-4AB5-913F-5170092ED7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6748" y="1020457"/>
            <a:ext cx="4048125" cy="3801827"/>
          </a:xfrm>
          <a:prstGeom prst="rect">
            <a:avLst/>
          </a:prstGeom>
        </p:spPr>
      </p:pic>
      <p:pic>
        <p:nvPicPr>
          <p:cNvPr id="18" name="Picture 17" descr="A picture containing room&#10;&#10;Description automatically generated">
            <a:extLst>
              <a:ext uri="{FF2B5EF4-FFF2-40B4-BE49-F238E27FC236}">
                <a16:creationId xmlns:a16="http://schemas.microsoft.com/office/drawing/2014/main" id="{A8AEA800-58E8-4E22-B9CA-6C1EFBACC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3"/>
          <a:stretch/>
        </p:blipFill>
        <p:spPr>
          <a:xfrm>
            <a:off x="7416800" y="3200401"/>
            <a:ext cx="4493705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5B563F-1EF2-42A7-8F8B-E9FE6CDFE757}"/>
              </a:ext>
            </a:extLst>
          </p:cNvPr>
          <p:cNvSpPr txBox="1"/>
          <p:nvPr userDrawn="1"/>
        </p:nvSpPr>
        <p:spPr>
          <a:xfrm>
            <a:off x="6686550" y="1954388"/>
            <a:ext cx="51943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4800">
                <a:solidFill>
                  <a:schemeClr val="bg1"/>
                </a:solidFill>
              </a:rPr>
              <a:t>探索 </a:t>
            </a:r>
            <a:r>
              <a:rPr lang="en-US" altLang="zh-TW" sz="4800">
                <a:solidFill>
                  <a:schemeClr val="bg1"/>
                </a:solidFill>
              </a:rPr>
              <a:t>.NET </a:t>
            </a:r>
            <a:r>
              <a:rPr lang="zh-TW" altLang="en-US" sz="4800">
                <a:solidFill>
                  <a:schemeClr val="bg1"/>
                </a:solidFill>
              </a:rPr>
              <a:t>新世界</a:t>
            </a:r>
            <a:endParaRPr lang="en-US" sz="4800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6A61C3-FC0C-4C91-905B-9BB18D2F17C1}"/>
              </a:ext>
            </a:extLst>
          </p:cNvPr>
          <p:cNvSpPr txBox="1"/>
          <p:nvPr userDrawn="1"/>
        </p:nvSpPr>
        <p:spPr>
          <a:xfrm>
            <a:off x="4876800" y="328088"/>
            <a:ext cx="6616648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1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.NET</a:t>
            </a:r>
            <a:r>
              <a:rPr lang="en-US" altLang="zh-TW" sz="11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6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Conf</a:t>
            </a:r>
            <a:endParaRPr lang="en-US" sz="9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1E20091-54A9-47F1-A71F-7AADF4F3040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9875" y="5644843"/>
            <a:ext cx="2301875" cy="9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F38B556-2AD5-4735-8538-D00CBCE58E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" y="-6"/>
            <a:ext cx="12191896" cy="6858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ADF64-8063-40A8-89B4-D9748021E8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68732"/>
            <a:ext cx="12192000" cy="6382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7AB625-99C9-4AE6-95A0-3D4429B5A970}"/>
              </a:ext>
            </a:extLst>
          </p:cNvPr>
          <p:cNvSpPr txBox="1"/>
          <p:nvPr userDrawn="1"/>
        </p:nvSpPr>
        <p:spPr>
          <a:xfrm>
            <a:off x="457200" y="3546894"/>
            <a:ext cx="51943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4800">
                <a:solidFill>
                  <a:schemeClr val="bg1"/>
                </a:solidFill>
              </a:rPr>
              <a:t>探索 </a:t>
            </a:r>
            <a:r>
              <a:rPr lang="en-US" altLang="zh-TW" sz="4800">
                <a:solidFill>
                  <a:schemeClr val="bg1"/>
                </a:solidFill>
              </a:rPr>
              <a:t>.NET </a:t>
            </a:r>
            <a:r>
              <a:rPr lang="zh-TW" altLang="en-US" sz="4800">
                <a:solidFill>
                  <a:schemeClr val="bg1"/>
                </a:solidFill>
              </a:rPr>
              <a:t>新世界</a:t>
            </a:r>
            <a:endParaRPr lang="en-US" sz="4800" dirty="0" err="1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779F16F-ABC5-4E3F-8A26-6B49A653B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9100" y="390144"/>
            <a:ext cx="3619500" cy="18831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4840E-388A-49BA-AD50-5C8D01B63816}"/>
              </a:ext>
            </a:extLst>
          </p:cNvPr>
          <p:cNvGrpSpPr/>
          <p:nvPr userDrawn="1"/>
        </p:nvGrpSpPr>
        <p:grpSpPr>
          <a:xfrm>
            <a:off x="6106160" y="535180"/>
            <a:ext cx="2385592" cy="1192020"/>
            <a:chOff x="6195060" y="865380"/>
            <a:chExt cx="2385592" cy="11920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9B334-91F2-4A57-9056-8303639056B8}"/>
                </a:ext>
              </a:extLst>
            </p:cNvPr>
            <p:cNvSpPr/>
            <p:nvPr userDrawn="1"/>
          </p:nvSpPr>
          <p:spPr bwMode="auto">
            <a:xfrm>
              <a:off x="6195060" y="865380"/>
              <a:ext cx="2171700" cy="1192020"/>
            </a:xfrm>
            <a:prstGeom prst="rect">
              <a:avLst/>
            </a:prstGeom>
            <a:solidFill>
              <a:srgbClr val="E2068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schemeClr val="bg1"/>
                  </a:solidFill>
                </a:rPr>
                <a:t>Host by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EABEB0-04B4-4C78-B8AA-04A7CA503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388099" y="1520190"/>
              <a:ext cx="2192553" cy="50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3948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09523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B65C93-60AE-48FB-BD43-B0F2EB2C02DA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7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13D81305-A4CC-466D-8DFA-AC4D1C73F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446BB8-F2CA-4503-8EF3-8828DE69938A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0C964F-A421-4943-8D31-DA1CEDF4EA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BCE15B43-4695-445C-929B-FB3AE0D4C61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44608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05D389-0DCA-423D-8B7F-2DB7DF6E658B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7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74EEB7F-2962-427A-8D72-D103B08FAB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01F91C-ED91-4BA4-8973-B4B50A483DE4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79862AA-3480-4769-B7F7-1F44CF4E8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74CB6470-4545-4EC4-8857-2F3E3B1E4A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840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A0A53F-5BA3-4175-9898-C333D5ED90E2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4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875DC9E7-2FA0-4E10-890C-77DA04858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372CE5-6A16-4017-B5BD-4853C7235B9F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8762F01-3B95-44F1-9EAA-A11F6CA84D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28A64C8-5B0F-4D5E-AE40-FD83E0B920E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4747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76897-0204-4AA7-8784-58865DF9EF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8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B65C93-60AE-48FB-BD43-B0F2EB2C02DA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7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13D81305-A4CC-466D-8DFA-AC4D1C73F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446BB8-F2CA-4503-8EF3-8828DE69938A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0C964F-A421-4943-8D31-DA1CEDF4EA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BCE15B43-4695-445C-929B-FB3AE0D4C61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6D3D75-A203-4F9B-A66F-55DA0C157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86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0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0CC8B-0B93-4E62-9137-664A80E235BE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4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3EE4FB23-247B-4EDA-BEBA-1FBEA98C30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1AF0EC-77A3-4D6E-8DFD-4F6B4FA186F3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84EA5B4D-0694-456A-BC09-B3EB749BEB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147A1D09-CC94-41C1-8FB6-9FF047E5D9CD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8038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63AC7E-5289-4457-A990-0F2DD6A8F884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5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0246DD5-BA19-431C-B4BD-0180119593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850ACC-F5DF-41FE-809B-D2224934C00C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C2E70424-A1BA-4C9A-8AFD-223E5811AC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A424F6F0-BD84-4E5E-A03D-89AF757066A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482216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E93C4-71A8-40C3-8067-73D9C36C2D77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9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048205E-BA2D-41E9-A18C-8C4DA83F3A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08D18C-CD1C-4100-8DC6-8B0C1AEECEFE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E000B34D-B1A4-4EBA-918A-833D64CF80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816FF03-C05F-43B0-8921-0D172917E44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4832152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C1E52C-C5AC-4E19-8DBD-5D58E8CB8873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5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4C79D2FE-78F8-4579-9948-5482542E65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E47A6B-A291-4F03-8511-2FAE7C2624FE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2997373-D456-458D-AD97-070C4C072D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A6EAF60-8A52-4F7C-903C-ACED48ADF5E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019816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37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893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6F5AE1-0884-4066-A4C2-BE7458BDDDC9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3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5824B32-BA26-466C-82AC-C7783848DC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A4EEF3-EC23-416C-95C6-9152CCA8F7FB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CA198F6-3C2B-41B5-BCEB-AED7F1BA8B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DE7F60A8-ED19-4BD7-92B1-E7B3DF63F51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304598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6F5AE1-0884-4066-A4C2-BE7458BDDDC9}"/>
              </a:ext>
            </a:extLst>
          </p:cNvPr>
          <p:cNvGrpSpPr/>
          <p:nvPr userDrawn="1"/>
        </p:nvGrpSpPr>
        <p:grpSpPr>
          <a:xfrm>
            <a:off x="133224" y="5922334"/>
            <a:ext cx="11925552" cy="899665"/>
            <a:chOff x="133224" y="5922334"/>
            <a:chExt cx="11925552" cy="899665"/>
          </a:xfrm>
        </p:grpSpPr>
        <p:pic>
          <p:nvPicPr>
            <p:cNvPr id="3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5824B32-BA26-466C-82AC-C7783848DC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A4EEF3-EC23-416C-95C6-9152CCA8F7FB}"/>
                </a:ext>
              </a:extLst>
            </p:cNvPr>
            <p:cNvGrpSpPr/>
            <p:nvPr userDrawn="1"/>
          </p:nvGrpSpPr>
          <p:grpSpPr>
            <a:xfrm>
              <a:off x="7724564" y="5922334"/>
              <a:ext cx="4334212" cy="899665"/>
              <a:chOff x="851011" y="5865184"/>
              <a:chExt cx="4334212" cy="899665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CA198F6-3C2B-41B5-BCEB-AED7F1BA8B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865184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DE7F60A8-ED19-4BD7-92B1-E7B3DF63F51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851011" y="6031111"/>
                <a:ext cx="3473340" cy="614096"/>
              </a:xfrm>
              <a:prstGeom prst="rect">
                <a:avLst/>
              </a:prstGeom>
            </p:spPr>
          </p:pic>
        </p:grpSp>
      </p:grpSp>
      <p:pic>
        <p:nvPicPr>
          <p:cNvPr id="13" name="Picture 4">
            <a:extLst>
              <a:ext uri="{FF2B5EF4-FFF2-40B4-BE49-F238E27FC236}">
                <a16:creationId xmlns:a16="http://schemas.microsoft.com/office/drawing/2014/main" id="{5A5DBC5A-0A4B-4E65-AAA4-A51C6EF9D9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34" y="1645206"/>
            <a:ext cx="18719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DFA00DE5-F01B-45CD-B634-8C9B31A5E8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8" y="1645206"/>
            <a:ext cx="154838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8DFB8527-9493-4F51-8285-993CB2159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66" y="164520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2D70DE44-8FFF-4B41-8054-8DB78159D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500" y="164520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1C755-9F03-41DF-9651-5B77FAA628A7}"/>
              </a:ext>
            </a:extLst>
          </p:cNvPr>
          <p:cNvGrpSpPr/>
          <p:nvPr userDrawn="1"/>
        </p:nvGrpSpPr>
        <p:grpSpPr>
          <a:xfrm>
            <a:off x="756350" y="180075"/>
            <a:ext cx="10487999" cy="1106777"/>
            <a:chOff x="756350" y="650097"/>
            <a:chExt cx="10487999" cy="1106777"/>
          </a:xfrm>
        </p:grpSpPr>
        <p:pic>
          <p:nvPicPr>
            <p:cNvPr id="10" name="Picture 14" descr="「MICROSOFT MVP」的圖片搜尋結果">
              <a:extLst>
                <a:ext uri="{FF2B5EF4-FFF2-40B4-BE49-F238E27FC236}">
                  <a16:creationId xmlns:a16="http://schemas.microsoft.com/office/drawing/2014/main" id="{DCA4F65A-6FD5-4045-B538-0DC8A6AB1DD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462" y="650097"/>
              <a:ext cx="2743200" cy="1106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s://t.kfs.io/organization_resource_files/635/15666/SEAT_wide1.png">
              <a:extLst>
                <a:ext uri="{FF2B5EF4-FFF2-40B4-BE49-F238E27FC236}">
                  <a16:creationId xmlns:a16="http://schemas.microsoft.com/office/drawing/2014/main" id="{927D8B1B-B425-4085-8B4F-55AE0261F7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2489" y="650097"/>
              <a:ext cx="4041860" cy="1106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6E3362-3F77-4426-B737-4D78987E995F}"/>
                </a:ext>
              </a:extLst>
            </p:cNvPr>
            <p:cNvSpPr/>
            <p:nvPr userDrawn="1"/>
          </p:nvSpPr>
          <p:spPr>
            <a:xfrm>
              <a:off x="756350" y="650097"/>
              <a:ext cx="29546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5400" dirty="0"/>
                <a:t>特別感謝</a:t>
              </a:r>
              <a:endParaRPr lang="en-US" sz="5400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2F0BD71-5522-4103-92D1-00A5C6259893}"/>
              </a:ext>
            </a:extLst>
          </p:cNvPr>
          <p:cNvSpPr/>
          <p:nvPr userDrawn="1"/>
        </p:nvSpPr>
        <p:spPr bwMode="auto">
          <a:xfrm>
            <a:off x="0" y="4848804"/>
            <a:ext cx="12192000" cy="991819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         以及各位參與活動的你們</a:t>
            </a:r>
            <a:endParaRPr lang="en-US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91034-215F-4801-9819-C975C85D7EA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196060" y="4848803"/>
            <a:ext cx="2175600" cy="9918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BE3C057-4091-4103-918D-DDE0699F2702}"/>
              </a:ext>
            </a:extLst>
          </p:cNvPr>
          <p:cNvGrpSpPr/>
          <p:nvPr userDrawn="1"/>
        </p:nvGrpSpPr>
        <p:grpSpPr>
          <a:xfrm>
            <a:off x="917048" y="3838836"/>
            <a:ext cx="10327301" cy="838265"/>
            <a:chOff x="917048" y="3838836"/>
            <a:chExt cx="10327301" cy="838265"/>
          </a:xfrm>
        </p:grpSpPr>
        <p:pic>
          <p:nvPicPr>
            <p:cNvPr id="7" name="Picture 2" descr="https://t.kfs.io/organization_resource_files/635/12312/logotype_2x_original.png">
              <a:extLst>
                <a:ext uri="{FF2B5EF4-FFF2-40B4-BE49-F238E27FC236}">
                  <a16:creationId xmlns:a16="http://schemas.microsoft.com/office/drawing/2014/main" id="{15952E02-AD5D-4133-AA10-6AD70F4E47F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372" y="3942681"/>
              <a:ext cx="2207145" cy="52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https://t.kfs.io/organization_resource_files/635/13369/WS____s.png">
              <a:extLst>
                <a:ext uri="{FF2B5EF4-FFF2-40B4-BE49-F238E27FC236}">
                  <a16:creationId xmlns:a16="http://schemas.microsoft.com/office/drawing/2014/main" id="{40EAB700-8FB9-4D5E-9FA8-F17AA8E636E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048" y="3941386"/>
              <a:ext cx="2667795" cy="735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02A52B98-D314-4210-B9FA-B86970A31FC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046" y="3838836"/>
              <a:ext cx="2452381" cy="735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83450A9D-6079-43BB-8B93-82FE466833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89" b="37445"/>
            <a:stretch/>
          </p:blipFill>
          <p:spPr>
            <a:xfrm>
              <a:off x="8695955" y="3866907"/>
              <a:ext cx="2548394" cy="679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697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05D389-0DCA-423D-8B7F-2DB7DF6E658B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7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74EEB7F-2962-427A-8D72-D103B08FAB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01F91C-ED91-4BA4-8973-B4B50A483DE4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79862AA-3480-4769-B7F7-1F44CF4E8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74CB6470-4545-4EC4-8857-2F3E3B1E4A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A0A53F-5BA3-4175-9898-C333D5ED90E2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4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875DC9E7-2FA0-4E10-890C-77DA04858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372CE5-6A16-4017-B5BD-4853C7235B9F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8762F01-3B95-44F1-9EAA-A11F6CA84D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28A64C8-5B0F-4D5E-AE40-FD83E0B920E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76897-0204-4AA7-8784-58865DF9EF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6D3D75-A203-4F9B-A66F-55DA0C157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0CC8B-0B93-4E62-9137-664A80E235BE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4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3EE4FB23-247B-4EDA-BEBA-1FBEA98C30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1AF0EC-77A3-4D6E-8DFD-4F6B4FA186F3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84EA5B4D-0694-456A-BC09-B3EB749BEB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147A1D09-CC94-41C1-8FB6-9FF047E5D9CD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917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factor.ne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kknews.cc/zh-tw/tech/22k6ke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paulhammant.com/2014/08/27/provisioning-deployment-and-app-config-cycl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khw.github.io/2019/03/28/DevOps/DevOpsTaiwan-Meetup-Beginning-in-Artifacts-Management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jpeg"/><Relationship Id="rId4" Type="http://schemas.openxmlformats.org/officeDocument/2006/relationships/image" Target="../media/image58.sv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ruddyblog.wordpress.com/2017/10/27/&#30475;&#35211;&#20840;&#35980;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edium.com/how-gipi-learn/1111-system-reliability-559364b5591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4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龐大的部署規模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A7EBCB4-DB22-487F-A750-10674496F3D9}"/>
              </a:ext>
            </a:extLst>
          </p:cNvPr>
          <p:cNvSpPr/>
          <p:nvPr/>
        </p:nvSpPr>
        <p:spPr>
          <a:xfrm>
            <a:off x="1383957" y="1717589"/>
            <a:ext cx="9286102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AWS: 200+ EC2, 3 regions…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GCP: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AZURE: …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Local: Mac x N 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0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跨國 </a:t>
            </a:r>
            <a:r>
              <a:rPr lang="en-US" altLang="zh-TW" b="0" dirty="0"/>
              <a:t>(</a:t>
            </a:r>
            <a:r>
              <a:rPr lang="zh-TW" altLang="en-US" b="0" dirty="0"/>
              <a:t>多個市場</a:t>
            </a:r>
            <a:r>
              <a:rPr lang="en-US" altLang="zh-TW" b="0" dirty="0"/>
              <a:t>)</a:t>
            </a:r>
            <a:r>
              <a:rPr lang="zh-TW" altLang="en-US" b="0" dirty="0"/>
              <a:t> 的部署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A7EBCB4-DB22-487F-A750-10674496F3D9}"/>
              </a:ext>
            </a:extLst>
          </p:cNvPr>
          <p:cNvSpPr/>
          <p:nvPr/>
        </p:nvSpPr>
        <p:spPr>
          <a:xfrm>
            <a:off x="484017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TAIWAN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215048-F343-4BBE-93A2-3BD66A4E8757}"/>
              </a:ext>
            </a:extLst>
          </p:cNvPr>
          <p:cNvSpPr/>
          <p:nvPr/>
        </p:nvSpPr>
        <p:spPr>
          <a:xfrm>
            <a:off x="3363141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MALYSIA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A2E041E-656B-46D2-898C-57D4B28AC2C7}"/>
              </a:ext>
            </a:extLst>
          </p:cNvPr>
          <p:cNvSpPr/>
          <p:nvPr/>
        </p:nvSpPr>
        <p:spPr>
          <a:xfrm>
            <a:off x="6242265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HONG</a:t>
            </a:r>
            <a:r>
              <a:rPr lang="zh-TW" altLang="en-US" dirty="0"/>
              <a:t> </a:t>
            </a:r>
            <a:r>
              <a:rPr lang="en-US" altLang="zh-TW" dirty="0"/>
              <a:t>KONG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38B87B8-7A86-4420-8930-B7C10D8D5455}"/>
              </a:ext>
            </a:extLst>
          </p:cNvPr>
          <p:cNvSpPr/>
          <p:nvPr/>
        </p:nvSpPr>
        <p:spPr>
          <a:xfrm>
            <a:off x="9123493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96A354-D6B8-4B77-8922-8784889187B6}"/>
              </a:ext>
            </a:extLst>
          </p:cNvPr>
          <p:cNvSpPr txBox="1"/>
          <p:nvPr/>
        </p:nvSpPr>
        <p:spPr>
          <a:xfrm>
            <a:off x="32192" y="6465350"/>
            <a:ext cx="120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Market: 4+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90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E918E83-5504-4DBA-9F2A-69FDC27E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675"/>
            <a:ext cx="12192000" cy="520065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 </a:t>
            </a:r>
            <a:r>
              <a:rPr lang="zh-TW" altLang="en-US" b="0" dirty="0"/>
              <a:t>複雜的環境組態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A3A07E-D641-4BA5-9561-A043A483F211}"/>
              </a:ext>
            </a:extLst>
          </p:cNvPr>
          <p:cNvSpPr txBox="1"/>
          <p:nvPr/>
        </p:nvSpPr>
        <p:spPr>
          <a:xfrm>
            <a:off x="1795346" y="4477743"/>
            <a:ext cx="5440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光是對內 </a:t>
            </a:r>
            <a:r>
              <a:rPr lang="en-US" altLang="zh-TW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對外的 </a:t>
            </a:r>
            <a:r>
              <a:rPr lang="en-US" altLang="zh-TW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DNS</a:t>
            </a:r>
            <a:r>
              <a:rPr lang="zh-TW" altLang="en-US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Records</a:t>
            </a:r>
            <a:r>
              <a:rPr lang="zh-TW" altLang="en-US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就有 </a:t>
            </a:r>
            <a:r>
              <a:rPr lang="en-US" altLang="zh-TW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60+ …</a:t>
            </a:r>
          </a:p>
          <a:p>
            <a:endParaRPr lang="en-US" b="1" dirty="0">
              <a:solidFill>
                <a:srgbClr val="231F2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除了環境設定複雜之外，測試人員要測試也很辛苦</a:t>
            </a:r>
            <a:r>
              <a:rPr lang="en-US" altLang="zh-TW" b="1" dirty="0">
                <a:solidFill>
                  <a:srgbClr val="231F2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b="1" dirty="0">
              <a:solidFill>
                <a:srgbClr val="231F2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F8BBA0-752A-4E41-9FD6-B12A822812CF}"/>
              </a:ext>
            </a:extLst>
          </p:cNvPr>
          <p:cNvSpPr txBox="1"/>
          <p:nvPr/>
        </p:nvSpPr>
        <p:spPr>
          <a:xfrm>
            <a:off x="32192" y="6465350"/>
            <a:ext cx="280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End Points (domain): 60+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72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64D347E-4215-4EED-8C7B-87B50ECED7DC}"/>
              </a:ext>
            </a:extLst>
          </p:cNvPr>
          <p:cNvSpPr/>
          <p:nvPr/>
        </p:nvSpPr>
        <p:spPr>
          <a:xfrm>
            <a:off x="484017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F3E525B-5CB5-4DAC-9853-BF851F568A8E}"/>
              </a:ext>
            </a:extLst>
          </p:cNvPr>
          <p:cNvSpPr/>
          <p:nvPr/>
        </p:nvSpPr>
        <p:spPr>
          <a:xfrm>
            <a:off x="3363141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28D9FE4-3237-4E0D-B27A-5021E211E606}"/>
              </a:ext>
            </a:extLst>
          </p:cNvPr>
          <p:cNvSpPr/>
          <p:nvPr/>
        </p:nvSpPr>
        <p:spPr>
          <a:xfrm>
            <a:off x="6242265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B505A5E-AB82-4ECF-8588-0D3873D8E62A}"/>
              </a:ext>
            </a:extLst>
          </p:cNvPr>
          <p:cNvSpPr/>
          <p:nvPr/>
        </p:nvSpPr>
        <p:spPr>
          <a:xfrm>
            <a:off x="9123493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別忘了還有測試環境</a:t>
            </a:r>
            <a:r>
              <a:rPr lang="en-US" altLang="zh-TW" b="0" dirty="0"/>
              <a:t>…</a:t>
            </a:r>
            <a:endParaRPr lang="zh-TW" altLang="en-US" b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D277E0C-D16A-4595-8CAC-0B7823DD4C92}"/>
              </a:ext>
            </a:extLst>
          </p:cNvPr>
          <p:cNvSpPr/>
          <p:nvPr/>
        </p:nvSpPr>
        <p:spPr>
          <a:xfrm>
            <a:off x="210065" y="1390135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6411BD-3298-4E8F-A67E-36CEBB1D0C44}"/>
              </a:ext>
            </a:extLst>
          </p:cNvPr>
          <p:cNvSpPr/>
          <p:nvPr/>
        </p:nvSpPr>
        <p:spPr>
          <a:xfrm>
            <a:off x="210065" y="2638167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STAGING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481EF-E9C9-4179-B5AD-6D02411EF0A4}"/>
              </a:ext>
            </a:extLst>
          </p:cNvPr>
          <p:cNvSpPr/>
          <p:nvPr/>
        </p:nvSpPr>
        <p:spPr>
          <a:xfrm>
            <a:off x="210065" y="3880020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7FB5AE-8B40-40DA-B759-16D6A5973912}"/>
              </a:ext>
            </a:extLst>
          </p:cNvPr>
          <p:cNvSpPr/>
          <p:nvPr/>
        </p:nvSpPr>
        <p:spPr>
          <a:xfrm>
            <a:off x="210065" y="5121873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DEV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E7CB171-C4DD-4717-9553-35FC080B1455}"/>
              </a:ext>
            </a:extLst>
          </p:cNvPr>
          <p:cNvSpPr txBox="1"/>
          <p:nvPr/>
        </p:nvSpPr>
        <p:spPr>
          <a:xfrm>
            <a:off x="204317" y="6347015"/>
            <a:ext cx="18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Environment: 10+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3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EF3950CE-11A6-48F3-B646-0BD61A9F4A2E}"/>
              </a:ext>
            </a:extLst>
          </p:cNvPr>
          <p:cNvSpPr/>
          <p:nvPr/>
        </p:nvSpPr>
        <p:spPr>
          <a:xfrm>
            <a:off x="484017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B3F7F95-D957-4A77-9306-5019119B9C78}"/>
              </a:ext>
            </a:extLst>
          </p:cNvPr>
          <p:cNvSpPr/>
          <p:nvPr/>
        </p:nvSpPr>
        <p:spPr>
          <a:xfrm>
            <a:off x="3363141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71139DAC-5EB1-410C-A025-26A6E27BB596}"/>
              </a:ext>
            </a:extLst>
          </p:cNvPr>
          <p:cNvSpPr/>
          <p:nvPr/>
        </p:nvSpPr>
        <p:spPr>
          <a:xfrm>
            <a:off x="6242265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3B6AB2-F61E-412A-A6E4-041ED1B81865}"/>
              </a:ext>
            </a:extLst>
          </p:cNvPr>
          <p:cNvSpPr/>
          <p:nvPr/>
        </p:nvSpPr>
        <p:spPr>
          <a:xfrm>
            <a:off x="9123493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F2B613-7CED-48DE-A08D-EB81FA06C7ED}"/>
              </a:ext>
            </a:extLst>
          </p:cNvPr>
          <p:cNvSpPr/>
          <p:nvPr/>
        </p:nvSpPr>
        <p:spPr>
          <a:xfrm>
            <a:off x="210065" y="1390135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32BC21-D636-4FBB-AA8C-915A64F6DFA9}"/>
              </a:ext>
            </a:extLst>
          </p:cNvPr>
          <p:cNvSpPr/>
          <p:nvPr/>
        </p:nvSpPr>
        <p:spPr>
          <a:xfrm>
            <a:off x="210065" y="2638167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STAGING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95A7E81-AF37-403E-A378-57FABC50D8C9}"/>
              </a:ext>
            </a:extLst>
          </p:cNvPr>
          <p:cNvSpPr/>
          <p:nvPr/>
        </p:nvSpPr>
        <p:spPr>
          <a:xfrm>
            <a:off x="210065" y="3880020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A3B5BA-C0A0-4CFC-8539-24CBCF525635}"/>
              </a:ext>
            </a:extLst>
          </p:cNvPr>
          <p:cNvSpPr/>
          <p:nvPr/>
        </p:nvSpPr>
        <p:spPr>
          <a:xfrm>
            <a:off x="210065" y="5121873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DEV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快喘不過氣的老爺爺</a:t>
            </a:r>
            <a:r>
              <a:rPr lang="en-US" altLang="zh-TW" b="0" dirty="0"/>
              <a:t>…</a:t>
            </a:r>
            <a:endParaRPr lang="zh-TW" altLang="en-US" b="0" dirty="0"/>
          </a:p>
        </p:txBody>
      </p:sp>
      <p:pic>
        <p:nvPicPr>
          <p:cNvPr id="1026" name="Picture 2" descr="「jenkins」的圖片搜尋結果">
            <a:extLst>
              <a:ext uri="{FF2B5EF4-FFF2-40B4-BE49-F238E27FC236}">
                <a16:creationId xmlns:a16="http://schemas.microsoft.com/office/drawing/2014/main" id="{E4C7968B-11D4-41B0-84D0-89FF3EA9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2266311"/>
            <a:ext cx="3342210" cy="390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A3FC25E2-86A5-4EB5-AB6A-4739BEBE41EF}"/>
              </a:ext>
            </a:extLst>
          </p:cNvPr>
          <p:cNvSpPr/>
          <p:nvPr/>
        </p:nvSpPr>
        <p:spPr>
          <a:xfrm rot="9325218">
            <a:off x="2652408" y="2324890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50AF6C35-F700-4186-BDEA-67CA7F69D7BD}"/>
              </a:ext>
            </a:extLst>
          </p:cNvPr>
          <p:cNvSpPr/>
          <p:nvPr/>
        </p:nvSpPr>
        <p:spPr>
          <a:xfrm rot="7540272">
            <a:off x="2050890" y="2900929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873A266-39AD-48F3-A052-73778FBBBAA1}"/>
              </a:ext>
            </a:extLst>
          </p:cNvPr>
          <p:cNvSpPr/>
          <p:nvPr/>
        </p:nvSpPr>
        <p:spPr>
          <a:xfrm rot="5400000">
            <a:off x="1522293" y="4300483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3C5F83D7-295D-415F-ABBB-F9322643D395}"/>
              </a:ext>
            </a:extLst>
          </p:cNvPr>
          <p:cNvSpPr/>
          <p:nvPr/>
        </p:nvSpPr>
        <p:spPr>
          <a:xfrm rot="12265700">
            <a:off x="4140612" y="2324890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CE5D84F-9172-4866-84F5-673E40F3140B}"/>
              </a:ext>
            </a:extLst>
          </p:cNvPr>
          <p:cNvSpPr/>
          <p:nvPr/>
        </p:nvSpPr>
        <p:spPr>
          <a:xfrm rot="16200000">
            <a:off x="5322602" y="4300483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FB446C3A-E16A-463B-8D0F-222D0F5AE645}"/>
              </a:ext>
            </a:extLst>
          </p:cNvPr>
          <p:cNvSpPr/>
          <p:nvPr/>
        </p:nvSpPr>
        <p:spPr>
          <a:xfrm rot="13653488">
            <a:off x="4888746" y="2906537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B603BF00-9BC9-42AD-92E8-1C58B873276C}"/>
              </a:ext>
            </a:extLst>
          </p:cNvPr>
          <p:cNvSpPr/>
          <p:nvPr/>
        </p:nvSpPr>
        <p:spPr>
          <a:xfrm rot="14312592">
            <a:off x="7381865" y="2294217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FD56A91F-7972-4A27-B502-7BFE9FF4F22C}"/>
              </a:ext>
            </a:extLst>
          </p:cNvPr>
          <p:cNvSpPr/>
          <p:nvPr/>
        </p:nvSpPr>
        <p:spPr>
          <a:xfrm rot="14546284">
            <a:off x="10520479" y="2294217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D2030B08-5168-4BD9-93F6-61F5CADDB54C}"/>
              </a:ext>
            </a:extLst>
          </p:cNvPr>
          <p:cNvSpPr/>
          <p:nvPr/>
        </p:nvSpPr>
        <p:spPr>
          <a:xfrm rot="14875100">
            <a:off x="7381865" y="2940488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A432CC58-8F33-4BFF-97BD-BE8E899EDC42}"/>
              </a:ext>
            </a:extLst>
          </p:cNvPr>
          <p:cNvSpPr/>
          <p:nvPr/>
        </p:nvSpPr>
        <p:spPr>
          <a:xfrm rot="15557025">
            <a:off x="10520479" y="2940488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E4191278-0432-4198-9EB5-0DC1558DAB26}"/>
              </a:ext>
            </a:extLst>
          </p:cNvPr>
          <p:cNvSpPr/>
          <p:nvPr/>
        </p:nvSpPr>
        <p:spPr>
          <a:xfrm rot="16200000">
            <a:off x="7381865" y="4257388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03630996-C956-4C40-85E6-FD9942709089}"/>
              </a:ext>
            </a:extLst>
          </p:cNvPr>
          <p:cNvSpPr/>
          <p:nvPr/>
        </p:nvSpPr>
        <p:spPr>
          <a:xfrm rot="16200000">
            <a:off x="10520479" y="4257388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9FB3063-E649-4848-91C2-17495621CCA1}"/>
              </a:ext>
            </a:extLst>
          </p:cNvPr>
          <p:cNvSpPr txBox="1"/>
          <p:nvPr/>
        </p:nvSpPr>
        <p:spPr>
          <a:xfrm>
            <a:off x="204317" y="6347015"/>
            <a:ext cx="622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Deployment: </a:t>
            </a:r>
            <a:r>
              <a:rPr lang="en-US" altLang="zh-TW" b="1" dirty="0"/>
              <a:t>M</a:t>
            </a:r>
            <a:r>
              <a:rPr lang="en-US" altLang="zh-TW" dirty="0"/>
              <a:t>arket x </a:t>
            </a:r>
            <a:r>
              <a:rPr lang="en-US" altLang="zh-TW" b="1" dirty="0"/>
              <a:t>E</a:t>
            </a:r>
            <a:r>
              <a:rPr lang="en-US" altLang="zh-TW" dirty="0"/>
              <a:t>nvironment x </a:t>
            </a:r>
            <a:r>
              <a:rPr lang="en-US" altLang="zh-TW" b="1" dirty="0"/>
              <a:t>I</a:t>
            </a:r>
            <a:r>
              <a:rPr lang="en-US" altLang="zh-TW" dirty="0"/>
              <a:t>nstances ( x </a:t>
            </a:r>
            <a:r>
              <a:rPr lang="en-US" altLang="zh-TW" b="1" dirty="0"/>
              <a:t>S</a:t>
            </a:r>
            <a:r>
              <a:rPr lang="en-US" altLang="zh-TW" dirty="0"/>
              <a:t>hop … 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9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3EBEE-F9DD-4B15-B62D-F8E4C6C0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從零開始，邁向下個階段的策略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38C9B8-0127-489E-9220-EEA2ABD0C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90" y="1189178"/>
            <a:ext cx="11095072" cy="486287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b="1" dirty="0"/>
              <a:t>組織</a:t>
            </a:r>
            <a:endParaRPr lang="en-US" altLang="zh-TW" sz="2000" b="1" dirty="0"/>
          </a:p>
          <a:p>
            <a:r>
              <a:rPr lang="zh-TW" altLang="en-US" sz="2000" b="1" dirty="0"/>
              <a:t>架構研究團隊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zh-TW" altLang="en-US" sz="2000" b="0" dirty="0"/>
              <a:t>偵察部隊</a:t>
            </a:r>
            <a:r>
              <a:rPr lang="en-US" altLang="zh-TW" sz="2000" b="0" dirty="0"/>
              <a:t>, </a:t>
            </a:r>
            <a:r>
              <a:rPr lang="zh-TW" altLang="en-US" sz="2000" b="0" dirty="0"/>
              <a:t>先行探索，研發合適的武器與科技，告訴團隊最好的作戰方針</a:t>
            </a:r>
            <a:endParaRPr lang="en-US" altLang="zh-TW" sz="2000" b="0" dirty="0"/>
          </a:p>
          <a:p>
            <a:r>
              <a:rPr lang="zh-TW" altLang="en-US" sz="2000" b="1" dirty="0"/>
              <a:t>基礎建設團隊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zh-TW" altLang="en-US" sz="2000" b="0" dirty="0"/>
              <a:t>空軍</a:t>
            </a:r>
            <a:r>
              <a:rPr lang="en-US" altLang="zh-TW" sz="2000" b="0" dirty="0"/>
              <a:t>/</a:t>
            </a:r>
            <a:r>
              <a:rPr lang="zh-TW" altLang="en-US" sz="2000" b="0" dirty="0"/>
              <a:t>海軍先行轟炸，替團隊鋪好安全的路徑</a:t>
            </a:r>
            <a:endParaRPr lang="en-US" altLang="zh-TW" sz="2000" b="0" dirty="0"/>
          </a:p>
          <a:p>
            <a:r>
              <a:rPr lang="zh-TW" altLang="en-US" sz="2000" b="1" dirty="0"/>
              <a:t>主力開發團隊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zh-TW" altLang="en-US" sz="2000" b="0" dirty="0"/>
              <a:t>有效率，穩健的進攻，按照步調攻下山頭，逐步擴張領土</a:t>
            </a:r>
            <a:endParaRPr lang="en-US" altLang="zh-TW" sz="2000" b="0" dirty="0"/>
          </a:p>
          <a:p>
            <a:endParaRPr lang="en-US" sz="2000" dirty="0"/>
          </a:p>
          <a:p>
            <a:pPr marL="0" indent="0">
              <a:buNone/>
            </a:pPr>
            <a:r>
              <a:rPr lang="zh-TW" altLang="en-US" sz="2000" b="1" dirty="0"/>
              <a:t>架構研究團隊</a:t>
            </a:r>
            <a:r>
              <a:rPr lang="en-US" altLang="zh-TW" sz="2000" b="1" dirty="0"/>
              <a:t>:</a:t>
            </a:r>
            <a:endParaRPr lang="en-US" sz="2000" b="1" dirty="0"/>
          </a:p>
          <a:p>
            <a:r>
              <a:rPr lang="zh-TW" altLang="en-US" sz="2000" b="0" dirty="0"/>
              <a:t>研究最適合 </a:t>
            </a:r>
            <a:r>
              <a:rPr lang="en-US" altLang="zh-TW" sz="2000" b="0" dirty="0"/>
              <a:t>91APP</a:t>
            </a:r>
            <a:r>
              <a:rPr lang="zh-TW" altLang="en-US" sz="2000" b="0" dirty="0"/>
              <a:t> 的流程與系統架構</a:t>
            </a:r>
            <a:endParaRPr lang="en-US" altLang="zh-TW" sz="2000" b="0" dirty="0"/>
          </a:p>
          <a:p>
            <a:r>
              <a:rPr lang="zh-TW" altLang="en-US" sz="2000" b="0" dirty="0"/>
              <a:t>實作與驗證，挑選 </a:t>
            </a:r>
            <a:r>
              <a:rPr lang="en-US" altLang="zh-TW" sz="2000" b="0" dirty="0"/>
              <a:t>PILOT</a:t>
            </a:r>
            <a:r>
              <a:rPr lang="zh-TW" altLang="en-US" sz="2000" b="0" dirty="0"/>
              <a:t> 專案確認成果</a:t>
            </a:r>
            <a:endParaRPr lang="en-US" altLang="zh-TW" sz="2000" b="0" dirty="0"/>
          </a:p>
          <a:p>
            <a:r>
              <a:rPr lang="zh-TW" altLang="en-US" sz="2000" b="0" dirty="0"/>
              <a:t>標準化與推廣，擴大應用範圍</a:t>
            </a:r>
            <a:endParaRPr lang="en-US" altLang="zh-TW" sz="2000" b="0" dirty="0"/>
          </a:p>
          <a:p>
            <a:endParaRPr lang="en-US" sz="2000" dirty="0"/>
          </a:p>
          <a:p>
            <a:pPr marL="0" indent="0">
              <a:buNone/>
            </a:pPr>
            <a:r>
              <a:rPr lang="zh-TW" altLang="en-US" sz="2000" b="1" dirty="0"/>
              <a:t>基礎建設團隊</a:t>
            </a:r>
            <a:r>
              <a:rPr lang="en-US" altLang="zh-TW" sz="2000" b="1" dirty="0"/>
              <a:t>:</a:t>
            </a:r>
            <a:endParaRPr lang="en-US" sz="2000" b="1" dirty="0"/>
          </a:p>
          <a:p>
            <a:r>
              <a:rPr lang="zh-TW" altLang="en-US" sz="2000" b="0" dirty="0"/>
              <a:t>備妥必要的基礎設施，備妥足以支撐架構的環境</a:t>
            </a:r>
            <a:endParaRPr lang="en-US" altLang="zh-TW" sz="2000" b="0" dirty="0"/>
          </a:p>
          <a:p>
            <a:r>
              <a:rPr lang="zh-TW" altLang="en-US" sz="2000" b="0" dirty="0"/>
              <a:t>配合架構團隊，整合最佳的開發環境，加速主力開發團隊的效率與提升服務的品質</a:t>
            </a:r>
            <a:endParaRPr lang="en-US" altLang="zh-TW" sz="2000" b="0" dirty="0"/>
          </a:p>
          <a:p>
            <a:endParaRPr 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E71F66-7C0D-4C2F-8D61-DC2A2CD49400}"/>
              </a:ext>
            </a:extLst>
          </p:cNvPr>
          <p:cNvSpPr/>
          <p:nvPr/>
        </p:nvSpPr>
        <p:spPr bwMode="auto">
          <a:xfrm>
            <a:off x="827690" y="1560786"/>
            <a:ext cx="2081048" cy="3547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1D963B-EE96-45FB-8610-04295E3D528F}"/>
              </a:ext>
            </a:extLst>
          </p:cNvPr>
          <p:cNvSpPr/>
          <p:nvPr/>
        </p:nvSpPr>
        <p:spPr bwMode="auto">
          <a:xfrm>
            <a:off x="827690" y="2885090"/>
            <a:ext cx="2081048" cy="3547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DBB9CA-CB98-4D7F-9724-16AA4EF82CF5}"/>
              </a:ext>
            </a:extLst>
          </p:cNvPr>
          <p:cNvSpPr/>
          <p:nvPr/>
        </p:nvSpPr>
        <p:spPr bwMode="auto">
          <a:xfrm>
            <a:off x="827690" y="1915510"/>
            <a:ext cx="2081048" cy="3547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80C5683-1962-4568-9D87-3D34501E9916}"/>
              </a:ext>
            </a:extLst>
          </p:cNvPr>
          <p:cNvSpPr/>
          <p:nvPr/>
        </p:nvSpPr>
        <p:spPr bwMode="auto">
          <a:xfrm>
            <a:off x="827690" y="4572000"/>
            <a:ext cx="2081048" cy="3547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863843D3-B509-4202-8D49-B4C303CC8F75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V="1">
            <a:off x="827690" y="1738148"/>
            <a:ext cx="12700" cy="132430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60D7DC29-2680-4764-923F-B6947107D14E}"/>
              </a:ext>
            </a:extLst>
          </p:cNvPr>
          <p:cNvCxnSpPr>
            <a:stCxn id="9" idx="1"/>
            <a:endCxn id="10" idx="1"/>
          </p:cNvCxnSpPr>
          <p:nvPr/>
        </p:nvCxnSpPr>
        <p:spPr>
          <a:xfrm rot="10800000" flipV="1">
            <a:off x="827690" y="2092872"/>
            <a:ext cx="12700" cy="2656490"/>
          </a:xfrm>
          <a:prstGeom prst="bentConnector3">
            <a:avLst>
              <a:gd name="adj1" fmla="val 3289654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4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A45FCD9-68E1-4449-9241-76F87682E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zh-TW" altLang="en-US" dirty="0"/>
              <a:t>問題在於微服務的複雜度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A897AA8F-8EB4-49B3-AE8B-699DC9DC48C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77916" y="3242965"/>
            <a:ext cx="10163175" cy="433965"/>
          </a:xfrm>
        </p:spPr>
        <p:txBody>
          <a:bodyPr/>
          <a:lstStyle/>
          <a:p>
            <a:r>
              <a:rPr lang="zh-TW" altLang="en-US" sz="1800" dirty="0"/>
              <a:t>解決方式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zh-TW" altLang="en-US" sz="1800" b="0" dirty="0"/>
              <a:t>從架構角度直接降低複雜度的維度 </a:t>
            </a:r>
            <a:r>
              <a:rPr lang="en-US" altLang="zh-TW" sz="1800" b="0" dirty="0"/>
              <a:t>(</a:t>
            </a:r>
            <a:r>
              <a:rPr lang="zh-TW" altLang="en-US" sz="1800" b="0" dirty="0"/>
              <a:t> </a:t>
            </a:r>
            <a:r>
              <a:rPr lang="en-US" altLang="zh-TW" sz="1800" b="0" dirty="0"/>
              <a:t>market </a:t>
            </a:r>
            <a:r>
              <a:rPr lang="en-US" altLang="zh-TW" sz="1800" dirty="0">
                <a:solidFill>
                  <a:srgbClr val="FF0000"/>
                </a:solidFill>
              </a:rPr>
              <a:t>x</a:t>
            </a:r>
            <a:r>
              <a:rPr lang="en-US" altLang="zh-TW" sz="1800" b="0" dirty="0"/>
              <a:t> environment </a:t>
            </a:r>
            <a:r>
              <a:rPr lang="en-US" altLang="zh-TW" sz="1800" dirty="0">
                <a:solidFill>
                  <a:srgbClr val="FF0000"/>
                </a:solidFill>
              </a:rPr>
              <a:t>x</a:t>
            </a:r>
            <a:r>
              <a:rPr lang="en-US" altLang="zh-TW" sz="1800" b="0" dirty="0"/>
              <a:t> instance </a:t>
            </a:r>
            <a:r>
              <a:rPr lang="en-US" altLang="zh-TW" sz="1800" dirty="0">
                <a:solidFill>
                  <a:srgbClr val="FF0000"/>
                </a:solidFill>
              </a:rPr>
              <a:t>x</a:t>
            </a:r>
            <a:r>
              <a:rPr lang="en-US" altLang="zh-TW" sz="1800" b="0" dirty="0"/>
              <a:t> shop … </a:t>
            </a:r>
            <a:r>
              <a:rPr lang="en-US" altLang="zh-TW" sz="1800" b="0" dirty="0">
                <a:sym typeface="Wingdings" panose="05000000000000000000" pitchFamily="2" charset="2"/>
              </a:rPr>
              <a:t>)</a:t>
            </a:r>
            <a:endParaRPr lang="zh-TW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4537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E6B78A-94C9-4EC8-8C8D-1C329867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1AEFF1-3204-4ECD-B15B-B3257CAC2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72EB9-7481-419B-A747-9399AFB8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363476"/>
            <a:ext cx="11131550" cy="613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964DAE-CE2A-4CCC-8767-7721F4C39EBE}"/>
              </a:ext>
            </a:extLst>
          </p:cNvPr>
          <p:cNvSpPr/>
          <p:nvPr/>
        </p:nvSpPr>
        <p:spPr>
          <a:xfrm>
            <a:off x="0" y="6494524"/>
            <a:ext cx="8874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https://www.nginx.com/blog/nginmesh-nginx-as-a-proxy-in-an-istio-service-mesh/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E4C1BF2-E9AD-4313-8A55-85FCEEC0FD8A}"/>
              </a:ext>
            </a:extLst>
          </p:cNvPr>
          <p:cNvSpPr/>
          <p:nvPr/>
        </p:nvSpPr>
        <p:spPr bwMode="auto">
          <a:xfrm>
            <a:off x="7154945" y="4072380"/>
            <a:ext cx="2912882" cy="2224726"/>
          </a:xfrm>
          <a:prstGeom prst="round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rgbClr val="231F2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7BCC92-50CF-4255-BA95-3DE1A75BB669}"/>
              </a:ext>
            </a:extLst>
          </p:cNvPr>
          <p:cNvSpPr txBox="1"/>
          <p:nvPr/>
        </p:nvSpPr>
        <p:spPr>
          <a:xfrm>
            <a:off x="9803875" y="3521666"/>
            <a:ext cx="1206631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269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9FDEF-3400-44DF-B461-67A03A22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借鏡別人的經驗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SaaS - 12</a:t>
            </a:r>
            <a:r>
              <a:rPr lang="zh-TW" altLang="en-US" dirty="0"/>
              <a:t> </a:t>
            </a:r>
            <a:r>
              <a:rPr lang="en-US" altLang="zh-TW" dirty="0"/>
              <a:t>factor app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2CE08B-9F97-4394-8307-5156D04BFCEE}"/>
              </a:ext>
            </a:extLst>
          </p:cNvPr>
          <p:cNvSpPr txBox="1"/>
          <p:nvPr/>
        </p:nvSpPr>
        <p:spPr>
          <a:xfrm>
            <a:off x="250781" y="5908249"/>
            <a:ext cx="557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https://www.12factor.net</a:t>
            </a:r>
            <a:br>
              <a:rPr lang="en-US" altLang="zh-TW" dirty="0">
                <a:hlinkClick r:id="rId4"/>
              </a:rPr>
            </a:br>
            <a:r>
              <a:rPr lang="en-US" altLang="zh-TW" dirty="0">
                <a:hlinkClick r:id="rId4"/>
              </a:rPr>
              <a:t>https://kknews.cc/zh-tw/tech/22k6ke.html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35F414-9992-4901-8C0F-0BA287B52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57" y="1414340"/>
            <a:ext cx="5414391" cy="43281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EC2032-A0ED-49A6-B6B4-E61F78781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722" y="1411202"/>
            <a:ext cx="5919621" cy="43113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9188FD-74DA-4F80-96FB-09317948CB38}"/>
              </a:ext>
            </a:extLst>
          </p:cNvPr>
          <p:cNvSpPr/>
          <p:nvPr/>
        </p:nvSpPr>
        <p:spPr>
          <a:xfrm>
            <a:off x="401216" y="1744824"/>
            <a:ext cx="152089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66DB70-60F6-4469-9729-AB1212EC6F87}"/>
              </a:ext>
            </a:extLst>
          </p:cNvPr>
          <p:cNvSpPr/>
          <p:nvPr/>
        </p:nvSpPr>
        <p:spPr>
          <a:xfrm>
            <a:off x="4086808" y="1744824"/>
            <a:ext cx="152089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B66747-8F61-4C48-BAA8-1713D0542CF6}"/>
              </a:ext>
            </a:extLst>
          </p:cNvPr>
          <p:cNvSpPr/>
          <p:nvPr/>
        </p:nvSpPr>
        <p:spPr>
          <a:xfrm>
            <a:off x="2397967" y="2472612"/>
            <a:ext cx="192778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1AFE93-7F30-41AF-BB72-3691C95B610B}"/>
              </a:ext>
            </a:extLst>
          </p:cNvPr>
          <p:cNvSpPr/>
          <p:nvPr/>
        </p:nvSpPr>
        <p:spPr>
          <a:xfrm>
            <a:off x="2159028" y="3200400"/>
            <a:ext cx="1302629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57C000-37E5-429C-97B4-C2464952FAAD}"/>
              </a:ext>
            </a:extLst>
          </p:cNvPr>
          <p:cNvSpPr/>
          <p:nvPr/>
        </p:nvSpPr>
        <p:spPr>
          <a:xfrm>
            <a:off x="1161662" y="4633324"/>
            <a:ext cx="919066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75F066-B58D-4482-B48F-53F41824F3D2}"/>
              </a:ext>
            </a:extLst>
          </p:cNvPr>
          <p:cNvSpPr/>
          <p:nvPr/>
        </p:nvSpPr>
        <p:spPr>
          <a:xfrm>
            <a:off x="7581123" y="1689515"/>
            <a:ext cx="130162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0CB737-2443-4F6C-935A-43D8C787D16A}"/>
              </a:ext>
            </a:extLst>
          </p:cNvPr>
          <p:cNvSpPr/>
          <p:nvPr/>
        </p:nvSpPr>
        <p:spPr>
          <a:xfrm>
            <a:off x="8150290" y="3155572"/>
            <a:ext cx="130162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9AD228-C6AA-4A8B-8A97-F4789711D45C}"/>
              </a:ext>
            </a:extLst>
          </p:cNvPr>
          <p:cNvSpPr/>
          <p:nvPr/>
        </p:nvSpPr>
        <p:spPr>
          <a:xfrm>
            <a:off x="9648583" y="3155572"/>
            <a:ext cx="1800077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79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B9771-9007-470A-9BCA-D4E84138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12 factor app </a:t>
            </a:r>
            <a:r>
              <a:rPr lang="zh-TW" altLang="en-US" dirty="0"/>
              <a:t>衍生出來的決策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A971F7-1251-4F45-8369-14CDE387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/>
              <a:t>1. Codebase </a:t>
            </a:r>
            <a:r>
              <a:rPr lang="en-US" altLang="zh-TW" sz="2400" b="0" dirty="0"/>
              <a:t>– one codebase tracked in revision control, many deploys</a:t>
            </a:r>
          </a:p>
          <a:p>
            <a:pPr>
              <a:buFontTx/>
              <a:buChar char="-"/>
            </a:pPr>
            <a:r>
              <a:rPr lang="zh-TW" altLang="en-US" sz="2400" b="0" dirty="0"/>
              <a:t>部署程序一律從 </a:t>
            </a:r>
            <a:r>
              <a:rPr lang="en-US" altLang="zh-TW" sz="2400" b="0" dirty="0">
                <a:solidFill>
                  <a:srgbClr val="FF0000"/>
                </a:solidFill>
              </a:rPr>
              <a:t>artifact manager </a:t>
            </a:r>
            <a:r>
              <a:rPr lang="zh-TW" altLang="en-US" sz="2400" b="0" dirty="0"/>
              <a:t>取得 </a:t>
            </a:r>
            <a:r>
              <a:rPr lang="en-US" altLang="zh-TW" sz="2400" b="0" dirty="0"/>
              <a:t>binary</a:t>
            </a:r>
            <a:r>
              <a:rPr lang="zh-TW" altLang="en-US" sz="2400" b="0" dirty="0"/>
              <a:t> </a:t>
            </a:r>
            <a:r>
              <a:rPr lang="en-US" altLang="zh-TW" sz="2400" b="0" dirty="0"/>
              <a:t>code, </a:t>
            </a:r>
            <a:r>
              <a:rPr lang="zh-TW" altLang="en-US" sz="2400" b="0" dirty="0"/>
              <a:t>確保 </a:t>
            </a:r>
            <a:r>
              <a:rPr lang="en-US" altLang="zh-TW" sz="2400" b="0" dirty="0"/>
              <a:t>one code, one binary, multiple deploy.</a:t>
            </a:r>
            <a:br>
              <a:rPr lang="en-US" altLang="zh-TW" sz="2400" b="0" dirty="0"/>
            </a:br>
            <a:endParaRPr lang="en-US" altLang="zh-TW" sz="2400" b="0" dirty="0"/>
          </a:p>
          <a:p>
            <a:pPr marL="0" indent="0">
              <a:buNone/>
            </a:pPr>
            <a:r>
              <a:rPr lang="en-US" altLang="zh-TW" sz="2400" dirty="0"/>
              <a:t>2. Dependencies </a:t>
            </a:r>
            <a:r>
              <a:rPr lang="en-US" altLang="zh-TW" sz="2400" b="0" dirty="0"/>
              <a:t>– explicitly declare and isolated dependencies</a:t>
            </a:r>
          </a:p>
          <a:p>
            <a:pPr>
              <a:buFontTx/>
              <a:buChar char="-"/>
            </a:pPr>
            <a:r>
              <a:rPr lang="zh-TW" altLang="en-US" sz="2400" b="0" dirty="0"/>
              <a:t>定義內部服務的 </a:t>
            </a:r>
            <a:r>
              <a:rPr lang="en-US" altLang="zh-TW" sz="2400" b="0" dirty="0"/>
              <a:t>service catalog</a:t>
            </a:r>
          </a:p>
          <a:p>
            <a:pPr>
              <a:buFontTx/>
              <a:buChar char="-"/>
            </a:pPr>
            <a:r>
              <a:rPr lang="zh-TW" altLang="en-US" sz="2400" b="0" dirty="0"/>
              <a:t>服務間的呼叫一律透過 </a:t>
            </a:r>
            <a:r>
              <a:rPr lang="en-US" altLang="zh-TW" sz="2400" b="0" dirty="0">
                <a:solidFill>
                  <a:srgbClr val="FF0000"/>
                </a:solidFill>
              </a:rPr>
              <a:t>service discovery </a:t>
            </a:r>
            <a:r>
              <a:rPr lang="zh-TW" altLang="en-US" sz="2400" b="0" dirty="0"/>
              <a:t>機制來協作。</a:t>
            </a:r>
            <a:br>
              <a:rPr lang="en-US" altLang="zh-TW" sz="2400" b="0" dirty="0"/>
            </a:br>
            <a:endParaRPr lang="en-US" altLang="zh-TW" sz="2400" b="0" dirty="0"/>
          </a:p>
          <a:p>
            <a:pPr marL="0" indent="0">
              <a:buNone/>
            </a:pPr>
            <a:r>
              <a:rPr lang="en-US" altLang="zh-TW" sz="2400" dirty="0"/>
              <a:t>3. Config </a:t>
            </a:r>
            <a:r>
              <a:rPr lang="en-US" altLang="zh-TW" sz="2400" b="0" dirty="0"/>
              <a:t>– store config in the environment</a:t>
            </a:r>
          </a:p>
          <a:p>
            <a:pPr>
              <a:buFontTx/>
              <a:buChar char="-"/>
            </a:pPr>
            <a:r>
              <a:rPr lang="zh-TW" altLang="en-US" sz="2400" b="0" dirty="0"/>
              <a:t>一個環境建置一套 </a:t>
            </a:r>
            <a:r>
              <a:rPr lang="en-US" altLang="zh-TW" sz="2400" b="0" dirty="0">
                <a:solidFill>
                  <a:srgbClr val="FF0000"/>
                </a:solidFill>
              </a:rPr>
              <a:t>config management </a:t>
            </a:r>
            <a:r>
              <a:rPr lang="zh-TW" altLang="en-US" sz="2400" b="0" dirty="0"/>
              <a:t>的服務 </a:t>
            </a:r>
            <a:r>
              <a:rPr lang="en-US" altLang="zh-TW" sz="2400" b="0" dirty="0"/>
              <a:t>(</a:t>
            </a:r>
            <a:r>
              <a:rPr lang="zh-TW" altLang="en-US" sz="2400" b="0" dirty="0"/>
              <a:t>廣義的 </a:t>
            </a:r>
            <a:r>
              <a:rPr lang="en-US" altLang="zh-TW" sz="2400" b="0" dirty="0"/>
              <a:t>env:</a:t>
            </a:r>
            <a:r>
              <a:rPr lang="zh-TW" altLang="en-US" sz="2400" b="0" dirty="0"/>
              <a:t> </a:t>
            </a:r>
            <a:r>
              <a:rPr lang="en-US" altLang="zh-TW" sz="2400" b="0" dirty="0"/>
              <a:t>market)</a:t>
            </a:r>
          </a:p>
          <a:p>
            <a:pPr>
              <a:buFontTx/>
              <a:buChar char="-"/>
            </a:pPr>
            <a:r>
              <a:rPr lang="zh-TW" altLang="en-US" sz="2400" b="0" dirty="0"/>
              <a:t>每個 </a:t>
            </a:r>
            <a:r>
              <a:rPr lang="en-US" altLang="zh-TW" sz="2400" b="0" dirty="0"/>
              <a:t>node</a:t>
            </a:r>
            <a:r>
              <a:rPr lang="zh-TW" altLang="en-US" sz="2400" b="0" dirty="0"/>
              <a:t> 由 </a:t>
            </a:r>
            <a:r>
              <a:rPr lang="en-US" altLang="zh-TW" sz="2400" b="0" dirty="0"/>
              <a:t>infra</a:t>
            </a:r>
            <a:r>
              <a:rPr lang="zh-TW" altLang="en-US" sz="2400" b="0" dirty="0"/>
              <a:t> </a:t>
            </a:r>
            <a:r>
              <a:rPr lang="en-US" altLang="zh-TW" sz="2400" b="0" dirty="0"/>
              <a:t>team</a:t>
            </a:r>
            <a:r>
              <a:rPr lang="zh-TW" altLang="en-US" sz="2400" b="0" dirty="0"/>
              <a:t> 在 </a:t>
            </a:r>
            <a:r>
              <a:rPr lang="en-US" altLang="zh-TW" sz="2400" b="0" dirty="0"/>
              <a:t>env </a:t>
            </a:r>
            <a:r>
              <a:rPr lang="zh-TW" altLang="en-US" sz="2400" b="0" dirty="0"/>
              <a:t>設置能找到 </a:t>
            </a:r>
            <a:r>
              <a:rPr lang="en-US" altLang="zh-TW" sz="2400" b="0" dirty="0"/>
              <a:t>config manager </a:t>
            </a:r>
            <a:r>
              <a:rPr lang="zh-TW" altLang="en-US" sz="2400" b="0" dirty="0"/>
              <a:t>的最根本的資訊 </a:t>
            </a:r>
            <a:r>
              <a:rPr lang="en-US" altLang="zh-TW" sz="2400" b="0" dirty="0"/>
              <a:t>(</a:t>
            </a:r>
            <a:r>
              <a:rPr lang="zh-TW" altLang="en-US" sz="2400" b="0" dirty="0"/>
              <a:t>狹義的 </a:t>
            </a:r>
            <a:r>
              <a:rPr lang="en-US" altLang="zh-TW" sz="2400" b="0" dirty="0"/>
              <a:t>env: VM)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73B760-AA9D-4C37-B848-A359FFE6A48C}"/>
              </a:ext>
            </a:extLst>
          </p:cNvPr>
          <p:cNvSpPr/>
          <p:nvPr/>
        </p:nvSpPr>
        <p:spPr bwMode="auto">
          <a:xfrm>
            <a:off x="385011" y="4199021"/>
            <a:ext cx="6773778" cy="5053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C78FED-E400-4405-B3E3-33C6B372CCA2}"/>
              </a:ext>
            </a:extLst>
          </p:cNvPr>
          <p:cNvSpPr/>
          <p:nvPr/>
        </p:nvSpPr>
        <p:spPr bwMode="auto">
          <a:xfrm>
            <a:off x="385011" y="1134963"/>
            <a:ext cx="6773778" cy="5053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275A41A-9EBF-4565-BC7C-7EEE50DDAF54}"/>
              </a:ext>
            </a:extLst>
          </p:cNvPr>
          <p:cNvCxnSpPr>
            <a:stCxn id="4" idx="1"/>
            <a:endCxn id="5" idx="1"/>
          </p:cNvCxnSpPr>
          <p:nvPr/>
        </p:nvCxnSpPr>
        <p:spPr>
          <a:xfrm rot="10800000">
            <a:off x="385011" y="1387626"/>
            <a:ext cx="12700" cy="306405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			   </a:t>
            </a:r>
            <a:r>
              <a:rPr lang="zh-TW" altLang="en-US" dirty="0"/>
              <a:t>大規模微服務導入 </a:t>
            </a:r>
            <a:r>
              <a:rPr lang="en-US" altLang="zh-TW" dirty="0"/>
              <a:t>#1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			     </a:t>
            </a:r>
            <a:r>
              <a:rPr lang="zh-TW" altLang="en-US" dirty="0"/>
              <a:t>從零開始的系統架構設計概觀</a:t>
            </a:r>
            <a:endParaRPr lang="en-US" dirty="0"/>
          </a:p>
          <a:p>
            <a:r>
              <a:rPr lang="en-US" dirty="0"/>
              <a:t>			     Andrew Wu, 2019/11/09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EC95F8-3C11-43A7-818A-718E7F06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" y="182000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B9771-9007-470A-9BCA-D4E84138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12 factor app </a:t>
            </a:r>
            <a:r>
              <a:rPr lang="zh-TW" altLang="en-US" dirty="0"/>
              <a:t>衍生出來的決策 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A971F7-1251-4F45-8369-14CDE387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/>
              <a:t>5. Build, release and run </a:t>
            </a:r>
            <a:r>
              <a:rPr lang="en-US" altLang="zh-TW" sz="2400" b="0" dirty="0"/>
              <a:t>– strictly separate build and run stages</a:t>
            </a:r>
          </a:p>
          <a:p>
            <a:pPr>
              <a:buFontTx/>
              <a:buChar char="-"/>
            </a:pPr>
            <a:r>
              <a:rPr lang="zh-TW" altLang="en-US" sz="2400" b="0" dirty="0"/>
              <a:t>用 </a:t>
            </a:r>
            <a:r>
              <a:rPr lang="en-US" altLang="zh-TW" sz="2400" b="0" dirty="0">
                <a:solidFill>
                  <a:srgbClr val="FF0000"/>
                </a:solidFill>
              </a:rPr>
              <a:t>artifact</a:t>
            </a:r>
            <a:r>
              <a:rPr lang="zh-TW" altLang="en-US" sz="2400" b="0" dirty="0">
                <a:solidFill>
                  <a:srgbClr val="FF0000"/>
                </a:solidFill>
              </a:rPr>
              <a:t> </a:t>
            </a:r>
            <a:r>
              <a:rPr lang="en-US" altLang="zh-TW" sz="2400" b="0" dirty="0">
                <a:solidFill>
                  <a:srgbClr val="FF0000"/>
                </a:solidFill>
              </a:rPr>
              <a:t>management</a:t>
            </a:r>
            <a:r>
              <a:rPr lang="zh-TW" altLang="en-US" sz="2400" b="0" dirty="0">
                <a:solidFill>
                  <a:srgbClr val="FF0000"/>
                </a:solidFill>
              </a:rPr>
              <a:t> </a:t>
            </a:r>
            <a:r>
              <a:rPr lang="zh-TW" altLang="en-US" sz="2400" b="0" dirty="0"/>
              <a:t>機制隔離 </a:t>
            </a:r>
            <a:r>
              <a:rPr lang="en-US" altLang="zh-TW" sz="2400" b="0" dirty="0"/>
              <a:t>build &amp; run </a:t>
            </a:r>
            <a:r>
              <a:rPr lang="zh-TW" altLang="en-US" sz="2400" b="0" dirty="0"/>
              <a:t>流程</a:t>
            </a:r>
            <a:endParaRPr lang="en-US" altLang="zh-TW" sz="2400" b="0" dirty="0"/>
          </a:p>
          <a:p>
            <a:pPr>
              <a:buFontTx/>
              <a:buChar char="-"/>
            </a:pPr>
            <a:endParaRPr lang="en-US" altLang="zh-TW" sz="2400" b="0" dirty="0"/>
          </a:p>
          <a:p>
            <a:pPr marL="0" indent="0">
              <a:buNone/>
            </a:pPr>
            <a:r>
              <a:rPr lang="en-US" altLang="zh-TW" sz="2400" dirty="0"/>
              <a:t>7. Port binding </a:t>
            </a:r>
            <a:r>
              <a:rPr lang="en-US" altLang="zh-TW" sz="2400" b="0" dirty="0"/>
              <a:t>– expose services via port binding</a:t>
            </a:r>
          </a:p>
          <a:p>
            <a:pPr>
              <a:buFontTx/>
              <a:buChar char="-"/>
            </a:pPr>
            <a:r>
              <a:rPr lang="zh-TW" altLang="en-US" sz="2400" b="0" dirty="0"/>
              <a:t>開放服務一律透過 </a:t>
            </a:r>
            <a:r>
              <a:rPr lang="en-US" altLang="zh-TW" sz="2400" b="0" dirty="0"/>
              <a:t>Reverse Proxy, API Gateway, BFF, Edge Service </a:t>
            </a:r>
            <a:r>
              <a:rPr lang="zh-TW" altLang="en-US" sz="2400" b="0" dirty="0"/>
              <a:t>等機制。</a:t>
            </a:r>
            <a:endParaRPr lang="en-US" altLang="zh-TW" sz="2400" b="0" dirty="0"/>
          </a:p>
          <a:p>
            <a:pPr>
              <a:buFontTx/>
              <a:buChar char="-"/>
            </a:pPr>
            <a:r>
              <a:rPr lang="zh-TW" altLang="en-US" sz="2400" b="0" dirty="0"/>
              <a:t>內部則用 </a:t>
            </a:r>
            <a:r>
              <a:rPr lang="en-US" altLang="zh-TW" sz="2400" b="0" dirty="0">
                <a:solidFill>
                  <a:srgbClr val="FF0000"/>
                </a:solidFill>
              </a:rPr>
              <a:t>service discovery </a:t>
            </a:r>
            <a:r>
              <a:rPr lang="zh-TW" altLang="en-US" sz="2400" b="0" dirty="0"/>
              <a:t>機制協做</a:t>
            </a:r>
            <a:endParaRPr lang="en-US" altLang="zh-TW" sz="2400" b="0" dirty="0"/>
          </a:p>
          <a:p>
            <a:pPr>
              <a:buFontTx/>
              <a:buChar char="-"/>
            </a:pPr>
            <a:endParaRPr lang="en-US" altLang="zh-TW" sz="2400" b="0" dirty="0"/>
          </a:p>
          <a:p>
            <a:pPr marL="0" indent="0">
              <a:buNone/>
            </a:pPr>
            <a:r>
              <a:rPr lang="en-US" altLang="zh-TW" sz="2400" dirty="0"/>
              <a:t>9. Disposability </a:t>
            </a:r>
            <a:r>
              <a:rPr lang="en-US" altLang="zh-TW" sz="2400" b="0" dirty="0"/>
              <a:t>– Maximize robustness with fast startup and graceful shutdown</a:t>
            </a:r>
          </a:p>
          <a:p>
            <a:pPr>
              <a:buFontTx/>
              <a:buChar char="-"/>
            </a:pPr>
            <a:r>
              <a:rPr lang="zh-TW" altLang="en-US" sz="2400" b="0" dirty="0"/>
              <a:t>所有服務都應該做好自我管理，讓維運動作簡化成基本的啟動 </a:t>
            </a:r>
            <a:r>
              <a:rPr lang="en-US" altLang="zh-TW" sz="2400" b="0" dirty="0"/>
              <a:t>(startup)</a:t>
            </a:r>
            <a:r>
              <a:rPr lang="zh-TW" altLang="en-US" sz="2400" b="0" dirty="0"/>
              <a:t> 與關閉 </a:t>
            </a:r>
            <a:r>
              <a:rPr lang="en-US" altLang="zh-TW" sz="2400" b="0" dirty="0"/>
              <a:t>(shutdown)</a:t>
            </a:r>
            <a:r>
              <a:rPr lang="zh-TW" altLang="en-US" sz="2400" b="0" dirty="0"/>
              <a:t>。</a:t>
            </a:r>
            <a:endParaRPr lang="en-US" altLang="zh-TW" sz="2400" b="0" dirty="0"/>
          </a:p>
          <a:p>
            <a:pPr>
              <a:buFontTx/>
              <a:buChar char="-"/>
            </a:pPr>
            <a:r>
              <a:rPr lang="zh-TW" altLang="en-US" sz="2400" b="0" dirty="0"/>
              <a:t>在啟動與關閉時，與 </a:t>
            </a:r>
            <a:r>
              <a:rPr lang="en-US" altLang="zh-TW" sz="2400" b="0" dirty="0"/>
              <a:t>service registry </a:t>
            </a:r>
            <a:r>
              <a:rPr lang="zh-TW" altLang="en-US" sz="2400" b="0" dirty="0"/>
              <a:t>做好溝通，建立可靠的 </a:t>
            </a:r>
            <a:r>
              <a:rPr lang="en-US" altLang="zh-TW" sz="2400" b="0" dirty="0">
                <a:solidFill>
                  <a:srgbClr val="FF0000"/>
                </a:solidFill>
              </a:rPr>
              <a:t>service discovery </a:t>
            </a:r>
            <a:r>
              <a:rPr lang="zh-TW" altLang="en-US" sz="2400" b="0" dirty="0"/>
              <a:t>機制。</a:t>
            </a:r>
            <a:endParaRPr lang="en-US" altLang="zh-TW" sz="2400" b="0" dirty="0"/>
          </a:p>
        </p:txBody>
      </p:sp>
    </p:spTree>
    <p:extLst>
      <p:ext uri="{BB962C8B-B14F-4D97-AF65-F5344CB8AC3E}">
        <p14:creationId xmlns:p14="http://schemas.microsoft.com/office/powerpoint/2010/main" val="86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19212-8256-46F9-B59F-A64643C5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解構軟體交付的架構</a:t>
            </a:r>
            <a:r>
              <a:rPr lang="en-US" altLang="zh-TW" dirty="0"/>
              <a:t>:</a:t>
            </a:r>
            <a:r>
              <a:rPr lang="zh-TW" altLang="en-US" dirty="0"/>
              <a:t> 三大元素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394904-3F30-4804-AE0D-80950434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850" y="1189243"/>
            <a:ext cx="9362302" cy="49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D404282-08C9-4EB8-9C12-6398CD177E1A}"/>
              </a:ext>
            </a:extLst>
          </p:cNvPr>
          <p:cNvSpPr txBox="1"/>
          <p:nvPr/>
        </p:nvSpPr>
        <p:spPr>
          <a:xfrm>
            <a:off x="-69596" y="6534834"/>
            <a:ext cx="8533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https://paulhammant.com/2014/08/27/provisioning-deployment-and-app-config-cycles/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B1F9E7-6702-4F13-BFF4-665306453105}"/>
              </a:ext>
            </a:extLst>
          </p:cNvPr>
          <p:cNvSpPr/>
          <p:nvPr/>
        </p:nvSpPr>
        <p:spPr>
          <a:xfrm>
            <a:off x="1011677" y="984230"/>
            <a:ext cx="5291846" cy="53461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7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812CA-B2B9-4D8B-9D88-50B6C676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軟體交付的四大支柱 </a:t>
            </a:r>
            <a:r>
              <a:rPr lang="en-US" altLang="zh-TW" dirty="0"/>
              <a:t>(</a:t>
            </a:r>
            <a:r>
              <a:rPr lang="zh-TW" altLang="en-US" dirty="0"/>
              <a:t>三大元素 </a:t>
            </a:r>
            <a:r>
              <a:rPr lang="en-US" altLang="zh-TW" dirty="0"/>
              <a:t>+</a:t>
            </a:r>
            <a:r>
              <a:rPr lang="zh-TW" altLang="en-US" dirty="0"/>
              <a:t> 單一流程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0C0A5B-654C-4905-B41C-6552D2824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3" t="12293" r="5524"/>
          <a:stretch/>
        </p:blipFill>
        <p:spPr>
          <a:xfrm>
            <a:off x="1361872" y="908720"/>
            <a:ext cx="9610928" cy="5178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398D0FA-0B12-43F9-AC16-3E0928CB2207}"/>
              </a:ext>
            </a:extLst>
          </p:cNvPr>
          <p:cNvSpPr txBox="1"/>
          <p:nvPr/>
        </p:nvSpPr>
        <p:spPr>
          <a:xfrm>
            <a:off x="979471" y="5980674"/>
            <a:ext cx="1023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https://rickhw.github.io/2019/03/28/DevOps/DevOpsTaiwan-Meetup-Beginning-in-Artifacts-Management/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96C159-90A9-4F4F-BADF-8B1DC016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Our View: 3 source + 1 process + integration</a:t>
            </a: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BC53139-EE19-4775-83B0-323806DA8A71}"/>
              </a:ext>
            </a:extLst>
          </p:cNvPr>
          <p:cNvSpPr/>
          <p:nvPr/>
        </p:nvSpPr>
        <p:spPr>
          <a:xfrm>
            <a:off x="1186775" y="1459149"/>
            <a:ext cx="4620638" cy="18531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(Source) Code </a:t>
            </a:r>
            <a:r>
              <a:rPr lang="en-US" dirty="0">
                <a:sym typeface="Wingdings" panose="05000000000000000000" pitchFamily="2" charset="2"/>
              </a:rPr>
              <a:t> Binary / Package</a:t>
            </a:r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r>
              <a:rPr lang="en-US" dirty="0">
                <a:sym typeface="Wingdings" panose="05000000000000000000" pitchFamily="2" charset="2"/>
              </a:rPr>
              <a:t>(Artifacts)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2794D1-47FF-4D45-8230-3534D9C9B4CB}"/>
              </a:ext>
            </a:extLst>
          </p:cNvPr>
          <p:cNvSpPr/>
          <p:nvPr/>
        </p:nvSpPr>
        <p:spPr>
          <a:xfrm>
            <a:off x="6384588" y="1459149"/>
            <a:ext cx="4620638" cy="18531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(Source) Config </a:t>
            </a:r>
            <a:r>
              <a:rPr lang="en-US" dirty="0">
                <a:sym typeface="Wingdings" panose="05000000000000000000" pitchFamily="2" charset="2"/>
              </a:rPr>
              <a:t> (Compiled) Config</a:t>
            </a:r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r>
              <a:rPr lang="en-US" dirty="0">
                <a:sym typeface="Wingdings" panose="05000000000000000000" pitchFamily="2" charset="2"/>
              </a:rPr>
              <a:t>(Config Management)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86BAFA5-847C-4AEB-9260-C39819096C7C}"/>
              </a:ext>
            </a:extLst>
          </p:cNvPr>
          <p:cNvSpPr/>
          <p:nvPr/>
        </p:nvSpPr>
        <p:spPr>
          <a:xfrm>
            <a:off x="1186775" y="3862697"/>
            <a:ext cx="4620638" cy="18531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(Source) Scripts </a:t>
            </a:r>
            <a:r>
              <a:rPr lang="en-US" dirty="0">
                <a:sym typeface="Wingdings" panose="05000000000000000000" pitchFamily="2" charset="2"/>
              </a:rPr>
              <a:t> Environment</a:t>
            </a:r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r>
              <a:rPr lang="en-US" dirty="0">
                <a:sym typeface="Wingdings" panose="05000000000000000000" pitchFamily="2" charset="2"/>
              </a:rPr>
              <a:t>(Infra)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DD6F0B9-6C7C-4B4B-922E-7A018677664F}"/>
              </a:ext>
            </a:extLst>
          </p:cNvPr>
          <p:cNvSpPr/>
          <p:nvPr/>
        </p:nvSpPr>
        <p:spPr>
          <a:xfrm>
            <a:off x="6384588" y="3862697"/>
            <a:ext cx="4620638" cy="185311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Everything as Code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(Git repo + CI / CD Build Process)</a:t>
            </a:r>
          </a:p>
        </p:txBody>
      </p:sp>
      <p:sp>
        <p:nvSpPr>
          <p:cNvPr id="3" name="箭號: 圓形 2">
            <a:extLst>
              <a:ext uri="{FF2B5EF4-FFF2-40B4-BE49-F238E27FC236}">
                <a16:creationId xmlns:a16="http://schemas.microsoft.com/office/drawing/2014/main" id="{B9DEAC76-5978-4CE7-8A71-C31F61376776}"/>
              </a:ext>
            </a:extLst>
          </p:cNvPr>
          <p:cNvSpPr/>
          <p:nvPr/>
        </p:nvSpPr>
        <p:spPr>
          <a:xfrm>
            <a:off x="4935276" y="2403949"/>
            <a:ext cx="2293864" cy="22971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468663"/>
              <a:gd name="adj5" fmla="val 12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Integration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all of them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6B5A380-666D-48DC-8B42-D709F9A8E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91" y="2156297"/>
            <a:ext cx="4509618" cy="25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435A71D-5644-4259-B813-A9C1D6DF759B}"/>
              </a:ext>
            </a:extLst>
          </p:cNvPr>
          <p:cNvSpPr/>
          <p:nvPr/>
        </p:nvSpPr>
        <p:spPr>
          <a:xfrm>
            <a:off x="242596" y="457200"/>
            <a:ext cx="1769760" cy="60648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執行團隊</a:t>
            </a:r>
            <a:r>
              <a:rPr lang="en-US" altLang="zh-TW" dirty="0"/>
              <a:t>)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06DD244-AE2C-4587-A0F5-223154DF6DA0}"/>
              </a:ext>
            </a:extLst>
          </p:cNvPr>
          <p:cNvSpPr/>
          <p:nvPr/>
        </p:nvSpPr>
        <p:spPr>
          <a:xfrm>
            <a:off x="2237964" y="457200"/>
            <a:ext cx="1558800" cy="60648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版本控制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5D2693-BD82-44ED-8BE8-3E84E2036426}"/>
              </a:ext>
            </a:extLst>
          </p:cNvPr>
          <p:cNvSpPr/>
          <p:nvPr/>
        </p:nvSpPr>
        <p:spPr>
          <a:xfrm>
            <a:off x="3979488" y="457200"/>
            <a:ext cx="1466192" cy="60648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自動化建置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DA5F941-714E-444F-BCC0-D53701BDA14D}"/>
              </a:ext>
            </a:extLst>
          </p:cNvPr>
          <p:cNvSpPr/>
          <p:nvPr/>
        </p:nvSpPr>
        <p:spPr>
          <a:xfrm>
            <a:off x="5672942" y="457200"/>
            <a:ext cx="1658269" cy="60648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建置結果管理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形 5" descr="笑臉 (無填滿)">
            <a:extLst>
              <a:ext uri="{FF2B5EF4-FFF2-40B4-BE49-F238E27FC236}">
                <a16:creationId xmlns:a16="http://schemas.microsoft.com/office/drawing/2014/main" id="{39965CD0-6DC2-4309-9AA2-ACE2DE174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421" y="2791750"/>
            <a:ext cx="914400" cy="914400"/>
          </a:xfrm>
          <a:prstGeom prst="rect">
            <a:avLst/>
          </a:prstGeom>
        </p:spPr>
      </p:pic>
      <p:pic>
        <p:nvPicPr>
          <p:cNvPr id="1028" name="Picture 4" descr="「GITLAB」的圖片搜尋結果">
            <a:extLst>
              <a:ext uri="{FF2B5EF4-FFF2-40B4-BE49-F238E27FC236}">
                <a16:creationId xmlns:a16="http://schemas.microsoft.com/office/drawing/2014/main" id="{6473F43B-34AF-4408-8487-6AFB0D95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3" y="10963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「GITLAB」的圖片搜尋結果">
            <a:extLst>
              <a:ext uri="{FF2B5EF4-FFF2-40B4-BE49-F238E27FC236}">
                <a16:creationId xmlns:a16="http://schemas.microsoft.com/office/drawing/2014/main" id="{A0B8A89B-716C-4941-BF30-17380C66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50" y="10963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NEXUS OSS」的圖片搜尋結果">
            <a:extLst>
              <a:ext uri="{FF2B5EF4-FFF2-40B4-BE49-F238E27FC236}">
                <a16:creationId xmlns:a16="http://schemas.microsoft.com/office/drawing/2014/main" id="{AC864A04-FF4C-4793-82A4-4D79A050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30" y="2630895"/>
            <a:ext cx="1235412" cy="123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E960B16-2FF2-486D-B203-AA9197D2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3"/>
          <a:stretch/>
        </p:blipFill>
        <p:spPr bwMode="auto">
          <a:xfrm>
            <a:off x="7383294" y="836652"/>
            <a:ext cx="4483356" cy="49367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aws s3 icon」的圖片搜尋結果">
            <a:extLst>
              <a:ext uri="{FF2B5EF4-FFF2-40B4-BE49-F238E27FC236}">
                <a16:creationId xmlns:a16="http://schemas.microsoft.com/office/drawing/2014/main" id="{87A85DD0-7B6A-40C2-A97A-0ACC9B2DF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6" t="30130" r="33351" b="31412"/>
          <a:stretch/>
        </p:blipFill>
        <p:spPr bwMode="auto">
          <a:xfrm>
            <a:off x="5785113" y="872624"/>
            <a:ext cx="1034014" cy="13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bitbucket icon」的圖片搜尋結果">
            <a:extLst>
              <a:ext uri="{FF2B5EF4-FFF2-40B4-BE49-F238E27FC236}">
                <a16:creationId xmlns:a16="http://schemas.microsoft.com/office/drawing/2014/main" id="{01B0ADE2-6083-4E6A-BECB-F4BBE4AD7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18" y="2630895"/>
            <a:ext cx="1214410" cy="12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「jenkins icon」的圖片搜尋結果">
            <a:extLst>
              <a:ext uri="{FF2B5EF4-FFF2-40B4-BE49-F238E27FC236}">
                <a16:creationId xmlns:a16="http://schemas.microsoft.com/office/drawing/2014/main" id="{7B0630B0-E329-4482-A70B-39120E588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8" t="10354" r="20996" b="17661"/>
          <a:stretch/>
        </p:blipFill>
        <p:spPr bwMode="auto">
          <a:xfrm>
            <a:off x="4172062" y="2740293"/>
            <a:ext cx="751204" cy="101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「GITLAB」的圖片搜尋結果">
            <a:extLst>
              <a:ext uri="{FF2B5EF4-FFF2-40B4-BE49-F238E27FC236}">
                <a16:creationId xmlns:a16="http://schemas.microsoft.com/office/drawing/2014/main" id="{1A7398E3-EA34-40E9-97F5-F710E85D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3" y="465419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形 15" descr="笑臉 (無填滿)">
            <a:extLst>
              <a:ext uri="{FF2B5EF4-FFF2-40B4-BE49-F238E27FC236}">
                <a16:creationId xmlns:a16="http://schemas.microsoft.com/office/drawing/2014/main" id="{C3F98DF6-E50F-487B-8988-D6CE4AF3E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421" y="972296"/>
            <a:ext cx="914400" cy="914400"/>
          </a:xfrm>
          <a:prstGeom prst="rect">
            <a:avLst/>
          </a:prstGeom>
        </p:spPr>
      </p:pic>
      <p:pic>
        <p:nvPicPr>
          <p:cNvPr id="17" name="圖形 16" descr="笑臉 (無填滿)">
            <a:extLst>
              <a:ext uri="{FF2B5EF4-FFF2-40B4-BE49-F238E27FC236}">
                <a16:creationId xmlns:a16="http://schemas.microsoft.com/office/drawing/2014/main" id="{32BD850B-7289-43EB-94A6-247F4CDB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421" y="4625014"/>
            <a:ext cx="914400" cy="914400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C12226A3-F3FB-4BC1-8487-4649401B0A63}"/>
              </a:ext>
            </a:extLst>
          </p:cNvPr>
          <p:cNvSpPr/>
          <p:nvPr/>
        </p:nvSpPr>
        <p:spPr>
          <a:xfrm>
            <a:off x="1662898" y="2976226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A7437E-C5D9-4242-8DEE-5FF624B663BF}"/>
              </a:ext>
            </a:extLst>
          </p:cNvPr>
          <p:cNvSpPr/>
          <p:nvPr/>
        </p:nvSpPr>
        <p:spPr>
          <a:xfrm>
            <a:off x="3421715" y="2976226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B4D2888-117E-4D11-9CD6-3DAF2C4DD8F2}"/>
              </a:ext>
            </a:extLst>
          </p:cNvPr>
          <p:cNvSpPr/>
          <p:nvPr/>
        </p:nvSpPr>
        <p:spPr>
          <a:xfrm>
            <a:off x="5010815" y="2976226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3A4D84E-4CEB-4251-BF27-5832F7434507}"/>
              </a:ext>
            </a:extLst>
          </p:cNvPr>
          <p:cNvSpPr/>
          <p:nvPr/>
        </p:nvSpPr>
        <p:spPr>
          <a:xfrm>
            <a:off x="10159990" y="1364342"/>
            <a:ext cx="1079770" cy="1074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2C054B1A-E343-438B-A491-05693E71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08" y="1224489"/>
            <a:ext cx="1538733" cy="153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箭號: 向右 1028">
            <a:extLst>
              <a:ext uri="{FF2B5EF4-FFF2-40B4-BE49-F238E27FC236}">
                <a16:creationId xmlns:a16="http://schemas.microsoft.com/office/drawing/2014/main" id="{0CC867E7-5E50-4A4B-BD4D-742C62D23BFC}"/>
              </a:ext>
            </a:extLst>
          </p:cNvPr>
          <p:cNvSpPr/>
          <p:nvPr/>
        </p:nvSpPr>
        <p:spPr>
          <a:xfrm rot="19490086">
            <a:off x="7029236" y="3041268"/>
            <a:ext cx="565197" cy="6350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B3A93593-4802-4C68-BFB9-B8A2EFA516B6}"/>
              </a:ext>
            </a:extLst>
          </p:cNvPr>
          <p:cNvSpPr/>
          <p:nvPr/>
        </p:nvSpPr>
        <p:spPr>
          <a:xfrm>
            <a:off x="6983465" y="1389084"/>
            <a:ext cx="3176525" cy="6350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25619EFF-7E74-498A-9249-359B4A046CE2}"/>
              </a:ext>
            </a:extLst>
          </p:cNvPr>
          <p:cNvSpPr/>
          <p:nvPr/>
        </p:nvSpPr>
        <p:spPr>
          <a:xfrm>
            <a:off x="3890753" y="5138332"/>
            <a:ext cx="6269238" cy="6350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08E1115E-BB7E-45EC-B716-B7B7134CBA0A}"/>
              </a:ext>
            </a:extLst>
          </p:cNvPr>
          <p:cNvSpPr/>
          <p:nvPr/>
        </p:nvSpPr>
        <p:spPr>
          <a:xfrm rot="9087345">
            <a:off x="9155242" y="2051320"/>
            <a:ext cx="565197" cy="6350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F65754-476E-42CE-A483-8FC596B1E802}"/>
              </a:ext>
            </a:extLst>
          </p:cNvPr>
          <p:cNvSpPr txBox="1"/>
          <p:nvPr/>
        </p:nvSpPr>
        <p:spPr>
          <a:xfrm>
            <a:off x="354563" y="18866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在地維運團隊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A658ACE-356F-4169-BF40-6441D93C4B9C}"/>
              </a:ext>
            </a:extLst>
          </p:cNvPr>
          <p:cNvSpPr txBox="1"/>
          <p:nvPr/>
        </p:nvSpPr>
        <p:spPr>
          <a:xfrm>
            <a:off x="354563" y="37061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服務開發團隊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BF5BD3-7DB7-4AC2-815A-F3A2B93A5086}"/>
              </a:ext>
            </a:extLst>
          </p:cNvPr>
          <p:cNvSpPr txBox="1"/>
          <p:nvPr/>
        </p:nvSpPr>
        <p:spPr>
          <a:xfrm>
            <a:off x="354563" y="55186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基礎建設團隊</a:t>
            </a: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B7717FB2-DEA2-4156-99E4-456993C47C6A}"/>
              </a:ext>
            </a:extLst>
          </p:cNvPr>
          <p:cNvSpPr/>
          <p:nvPr/>
        </p:nvSpPr>
        <p:spPr>
          <a:xfrm>
            <a:off x="1662898" y="1242787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111D3B3A-CCFC-4691-B453-29E0FC1DB155}"/>
              </a:ext>
            </a:extLst>
          </p:cNvPr>
          <p:cNvSpPr/>
          <p:nvPr/>
        </p:nvSpPr>
        <p:spPr>
          <a:xfrm>
            <a:off x="3421715" y="1242787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5920E9AC-55F7-48DA-8890-12F1C63178B8}"/>
              </a:ext>
            </a:extLst>
          </p:cNvPr>
          <p:cNvSpPr/>
          <p:nvPr/>
        </p:nvSpPr>
        <p:spPr>
          <a:xfrm>
            <a:off x="5010815" y="1242787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FA40A92-CE10-4866-96C8-CCB30AA7E9EA}"/>
              </a:ext>
            </a:extLst>
          </p:cNvPr>
          <p:cNvSpPr/>
          <p:nvPr/>
        </p:nvSpPr>
        <p:spPr>
          <a:xfrm>
            <a:off x="1662898" y="4964066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6BD07D-ADE5-4EF2-859E-9309AF70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結束了</a:t>
            </a:r>
            <a:r>
              <a:rPr lang="en-US" altLang="zh-TW" dirty="0"/>
              <a:t>?</a:t>
            </a:r>
            <a:r>
              <a:rPr lang="zh-TW" altLang="en-US" dirty="0"/>
              <a:t> 挑戰現在才開始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C800462-3529-4E3A-B81D-5481C9D440A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8047" y="3242965"/>
            <a:ext cx="8534400" cy="461665"/>
          </a:xfrm>
        </p:spPr>
        <p:txBody>
          <a:bodyPr/>
          <a:lstStyle/>
          <a:p>
            <a:r>
              <a:rPr lang="zh-TW" altLang="en-US" sz="2000" dirty="0"/>
              <a:t>實際推廣時，我們碰到的挑戰</a:t>
            </a:r>
            <a:r>
              <a:rPr lang="en-US" altLang="zh-TW" sz="2000" dirty="0"/>
              <a:t>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51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75E34-147D-43F6-A352-65794094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挑戰 </a:t>
            </a:r>
            <a:r>
              <a:rPr lang="en-US" altLang="zh-TW" dirty="0"/>
              <a:t>#1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AE2F275-74E3-48F2-AD99-CEE9F8CDFB1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8047" y="3242965"/>
            <a:ext cx="8534400" cy="461665"/>
          </a:xfrm>
        </p:spPr>
        <p:txBody>
          <a:bodyPr/>
          <a:lstStyle/>
          <a:p>
            <a:r>
              <a:rPr lang="zh-TW" altLang="en-US" sz="2000" dirty="0"/>
              <a:t>基礎建設團隊</a:t>
            </a:r>
            <a:r>
              <a:rPr lang="en-US" altLang="zh-TW" sz="2000" dirty="0"/>
              <a:t>:</a:t>
            </a:r>
            <a:r>
              <a:rPr lang="zh-TW" altLang="en-US" sz="2000" dirty="0"/>
              <a:t> 建置符合 </a:t>
            </a:r>
            <a:r>
              <a:rPr lang="en-US" altLang="zh-TW" sz="2000" dirty="0"/>
              <a:t>91APP</a:t>
            </a:r>
            <a:r>
              <a:rPr lang="zh-TW" altLang="en-US" sz="2000" dirty="0"/>
              <a:t> 部署需求的 </a:t>
            </a:r>
            <a:r>
              <a:rPr lang="en-US" altLang="zh-TW" sz="2000" dirty="0"/>
              <a:t>Artifacts Management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93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06F02D-2A7A-4EDF-83D5-D0805DBD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29ECF22-ADA7-4E35-A208-E667AC5CE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387798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zh-TW" altLang="en-US" sz="3200" dirty="0"/>
              <a:t>定義有多少服務 </a:t>
            </a:r>
            <a:r>
              <a:rPr lang="en-US" altLang="zh-TW" sz="3200" dirty="0"/>
              <a:t>(service catalog)</a:t>
            </a:r>
          </a:p>
          <a:p>
            <a:pPr marL="457200" indent="-457200">
              <a:buAutoNum type="arabicPeriod"/>
            </a:pPr>
            <a:endParaRPr lang="en-US" altLang="zh-TW" sz="3200" dirty="0"/>
          </a:p>
          <a:p>
            <a:pPr marL="457200" indent="-457200">
              <a:buAutoNum type="arabicPeriod"/>
            </a:pPr>
            <a:r>
              <a:rPr lang="zh-TW" altLang="en-US" sz="3200" dirty="0"/>
              <a:t>定義服務的相依性 </a:t>
            </a:r>
            <a:r>
              <a:rPr lang="en-US" altLang="zh-TW" sz="3200" dirty="0"/>
              <a:t>(service dependency)</a:t>
            </a:r>
          </a:p>
          <a:p>
            <a:pPr marL="457200" indent="-457200">
              <a:buAutoNum type="arabicPeriod"/>
            </a:pPr>
            <a:endParaRPr lang="en-US" altLang="zh-TW" sz="3200" dirty="0"/>
          </a:p>
          <a:p>
            <a:pPr marL="457200" indent="-457200">
              <a:buAutoNum type="arabicPeriod"/>
            </a:pPr>
            <a:r>
              <a:rPr lang="zh-TW" altLang="en-US" sz="3200" dirty="0"/>
              <a:t>透過 </a:t>
            </a:r>
            <a:r>
              <a:rPr lang="en-US" altLang="zh-TW" sz="3200" dirty="0"/>
              <a:t>artifact manager </a:t>
            </a:r>
            <a:r>
              <a:rPr lang="zh-TW" altLang="en-US" sz="3200" dirty="0"/>
              <a:t>管理服務的 </a:t>
            </a:r>
            <a:r>
              <a:rPr lang="en-US" altLang="zh-TW" sz="3200" dirty="0"/>
              <a:t>build result (binary code)</a:t>
            </a:r>
          </a:p>
          <a:p>
            <a:pPr marL="457200" indent="-457200">
              <a:buAutoNum type="arabicPeriod"/>
            </a:pPr>
            <a:endParaRPr lang="en-US" altLang="zh-TW" sz="3200" dirty="0"/>
          </a:p>
          <a:p>
            <a:pPr marL="457200" indent="-457200">
              <a:buAutoNum type="arabicPeriod"/>
            </a:pPr>
            <a:r>
              <a:rPr lang="zh-TW" altLang="en-US" sz="3200" dirty="0"/>
              <a:t>按照 </a:t>
            </a:r>
            <a:r>
              <a:rPr lang="en-US" altLang="zh-TW" sz="3200" dirty="0"/>
              <a:t>(1) (2) (3) </a:t>
            </a:r>
            <a:r>
              <a:rPr lang="zh-TW" altLang="en-US" sz="3200" dirty="0"/>
              <a:t>來設計部署程序</a:t>
            </a:r>
          </a:p>
        </p:txBody>
      </p:sp>
    </p:spTree>
    <p:extLst>
      <p:ext uri="{BB962C8B-B14F-4D97-AF65-F5344CB8AC3E}">
        <p14:creationId xmlns:p14="http://schemas.microsoft.com/office/powerpoint/2010/main" val="93623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245EE-A4E6-41A6-B64C-C3542BB4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FEF71-6921-40F1-B619-56918C24A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EB451B-84F1-42C1-A4B3-FFA572B8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902FD-667B-44BA-BBB8-AC86BA01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3771B1-3752-4CB9-A3BE-AE769E7C6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DEDD19-5AAC-43EE-B5EF-99FB4A5F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大規模微服務導入</a:t>
            </a:r>
            <a:r>
              <a:rPr lang="en-US" altLang="zh-TW" dirty="0"/>
              <a:t> #2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從零開始的 </a:t>
            </a:r>
            <a:r>
              <a:rPr lang="en-US" dirty="0"/>
              <a:t>.NET Core </a:t>
            </a:r>
            <a:r>
              <a:rPr lang="zh-TW" altLang="en-US" dirty="0"/>
              <a:t>微服務開發框架設計</a:t>
            </a:r>
            <a:endParaRPr lang="en-US" dirty="0"/>
          </a:p>
          <a:p>
            <a:r>
              <a:rPr lang="en-US" dirty="0"/>
              <a:t>Andrew Wu, 2019/11/09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7C3662D-3C13-49F0-AD2C-D8E776DECEA5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預告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5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不好好管理它，只會苦了 </a:t>
            </a:r>
            <a:r>
              <a:rPr lang="en-US" altLang="zh-TW" dirty="0"/>
              <a:t>infra team …</a:t>
            </a:r>
            <a:endParaRPr lang="zh-TW" altLang="en-US" b="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F8BBA0-752A-4E41-9FD6-B12A822812CF}"/>
              </a:ext>
            </a:extLst>
          </p:cNvPr>
          <p:cNvSpPr txBox="1"/>
          <p:nvPr/>
        </p:nvSpPr>
        <p:spPr>
          <a:xfrm>
            <a:off x="32192" y="6465350"/>
            <a:ext cx="280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End Points (domain): 60+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EF0886-2387-4394-B5E7-AE5DCDF4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92" y="1045435"/>
            <a:ext cx="12192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「jenkins」的圖片搜尋結果">
            <a:extLst>
              <a:ext uri="{FF2B5EF4-FFF2-40B4-BE49-F238E27FC236}">
                <a16:creationId xmlns:a16="http://schemas.microsoft.com/office/drawing/2014/main" id="{49EDD4FE-ACFC-4E3A-8A98-B11CB93A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4" y="1183660"/>
            <a:ext cx="1270286" cy="14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59405368-4B6E-4F96-805F-45B43AA903DA}"/>
              </a:ext>
            </a:extLst>
          </p:cNvPr>
          <p:cNvSpPr/>
          <p:nvPr/>
        </p:nvSpPr>
        <p:spPr>
          <a:xfrm>
            <a:off x="1917188" y="1558791"/>
            <a:ext cx="1129991" cy="69137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4345B94-366C-4DF9-8745-DCA2FB40FD52}"/>
              </a:ext>
            </a:extLst>
          </p:cNvPr>
          <p:cNvSpPr/>
          <p:nvPr/>
        </p:nvSpPr>
        <p:spPr>
          <a:xfrm>
            <a:off x="3295508" y="1386638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#1</a:t>
            </a:r>
            <a:endParaRPr lang="zh-TW" altLang="en-US" sz="24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CD812F8-D0C1-40C2-A821-BA37F0505C60}"/>
              </a:ext>
            </a:extLst>
          </p:cNvPr>
          <p:cNvSpPr/>
          <p:nvPr/>
        </p:nvSpPr>
        <p:spPr>
          <a:xfrm>
            <a:off x="3295508" y="2666805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#2</a:t>
            </a:r>
            <a:endParaRPr lang="zh-TW" altLang="en-US" sz="2400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8DB8392-76C0-4AC0-B8A9-0923F7ACBDB3}"/>
              </a:ext>
            </a:extLst>
          </p:cNvPr>
          <p:cNvSpPr/>
          <p:nvPr/>
        </p:nvSpPr>
        <p:spPr>
          <a:xfrm>
            <a:off x="3295508" y="3946972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#3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FD3857C-37EB-4194-8398-C046F4ACE804}"/>
              </a:ext>
            </a:extLst>
          </p:cNvPr>
          <p:cNvSpPr txBox="1"/>
          <p:nvPr/>
        </p:nvSpPr>
        <p:spPr>
          <a:xfrm>
            <a:off x="494559" y="5265985"/>
            <a:ext cx="4359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CI / CD </a:t>
            </a:r>
            <a:r>
              <a:rPr lang="zh-TW" altLang="en-US" dirty="0"/>
              <a:t>一次到位</a:t>
            </a:r>
            <a:r>
              <a:rPr lang="en-US" altLang="zh-TW" dirty="0"/>
              <a:t>, </a:t>
            </a:r>
            <a:r>
              <a:rPr lang="zh-TW" altLang="en-US" dirty="0"/>
              <a:t>需要協調 </a:t>
            </a:r>
            <a:r>
              <a:rPr lang="en-US" altLang="zh-TW" dirty="0"/>
              <a:t>infra </a:t>
            </a:r>
            <a:r>
              <a:rPr lang="zh-TW" altLang="en-US" dirty="0"/>
              <a:t>上線流程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/>
              <a:t>Build / Provision / Deploy / Online</a:t>
            </a:r>
          </a:p>
          <a:p>
            <a:r>
              <a:rPr lang="zh-TW" altLang="en-US" dirty="0"/>
              <a:t>部署架構複雜，效率不佳。</a:t>
            </a:r>
            <a:endParaRPr lang="en-US" altLang="zh-TW" dirty="0"/>
          </a:p>
          <a:p>
            <a:r>
              <a:rPr lang="zh-TW" altLang="en-US" dirty="0"/>
              <a:t>自動化程序難以開發維護</a:t>
            </a:r>
            <a:endParaRPr 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3AFC79-4A3E-4803-8E8D-8454C55B6263}"/>
              </a:ext>
            </a:extLst>
          </p:cNvPr>
          <p:cNvSpPr/>
          <p:nvPr/>
        </p:nvSpPr>
        <p:spPr>
          <a:xfrm>
            <a:off x="250515" y="3427801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Load Balancer</a:t>
            </a:r>
            <a:endParaRPr lang="zh-TW" altLang="en-US" sz="2400" dirty="0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0B74D93B-52A6-401F-BF1F-997B00FB7644}"/>
              </a:ext>
            </a:extLst>
          </p:cNvPr>
          <p:cNvSpPr/>
          <p:nvPr/>
        </p:nvSpPr>
        <p:spPr>
          <a:xfrm rot="5400000">
            <a:off x="570831" y="2882593"/>
            <a:ext cx="768035" cy="69137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Ctrl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9C5A1C9-1185-4DE6-B1B0-D644A0967C15}"/>
              </a:ext>
            </a:extLst>
          </p:cNvPr>
          <p:cNvCxnSpPr>
            <a:stCxn id="27" idx="3"/>
            <a:endCxn id="6" idx="1"/>
          </p:cNvCxnSpPr>
          <p:nvPr/>
        </p:nvCxnSpPr>
        <p:spPr>
          <a:xfrm flipV="1">
            <a:off x="2350559" y="1925232"/>
            <a:ext cx="944949" cy="2041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B310120-9151-456C-9E20-60AE2B1DB932}"/>
              </a:ext>
            </a:extLst>
          </p:cNvPr>
          <p:cNvCxnSpPr>
            <a:stCxn id="27" idx="3"/>
            <a:endCxn id="7" idx="1"/>
          </p:cNvCxnSpPr>
          <p:nvPr/>
        </p:nvCxnSpPr>
        <p:spPr>
          <a:xfrm flipV="1">
            <a:off x="2350559" y="3205399"/>
            <a:ext cx="944949" cy="76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直線單箭頭接點 1024">
            <a:extLst>
              <a:ext uri="{FF2B5EF4-FFF2-40B4-BE49-F238E27FC236}">
                <a16:creationId xmlns:a16="http://schemas.microsoft.com/office/drawing/2014/main" id="{1BCAF2FD-2A7C-46A3-8FB6-E823B73610EE}"/>
              </a:ext>
            </a:extLst>
          </p:cNvPr>
          <p:cNvCxnSpPr>
            <a:stCxn id="27" idx="3"/>
            <a:endCxn id="8" idx="1"/>
          </p:cNvCxnSpPr>
          <p:nvPr/>
        </p:nvCxnSpPr>
        <p:spPr>
          <a:xfrm>
            <a:off x="2350559" y="3966395"/>
            <a:ext cx="944949" cy="5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>
            <a:extLst>
              <a:ext uri="{FF2B5EF4-FFF2-40B4-BE49-F238E27FC236}">
                <a16:creationId xmlns:a16="http://schemas.microsoft.com/office/drawing/2014/main" id="{7B12937A-137F-4FFF-B564-6ED1F494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現有流程</a:t>
            </a:r>
            <a:r>
              <a:rPr lang="en-US" altLang="zh-TW" dirty="0"/>
              <a:t>: </a:t>
            </a:r>
            <a:r>
              <a:rPr lang="zh-TW" altLang="en-US" dirty="0"/>
              <a:t>不斷升級既有 </a:t>
            </a:r>
            <a:r>
              <a:rPr lang="en-US" altLang="zh-TW" dirty="0"/>
              <a:t>Instance</a:t>
            </a:r>
            <a:r>
              <a:rPr lang="zh-TW" altLang="en-US" dirty="0"/>
              <a:t> 的版本。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32F956E3-4033-43EF-8FF3-B52BACD8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704" y="1144084"/>
            <a:ext cx="6404781" cy="5644622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過去</a:t>
            </a:r>
            <a:r>
              <a:rPr lang="en-US" altLang="zh-TW" sz="2800" dirty="0"/>
              <a:t>:</a:t>
            </a:r>
            <a:r>
              <a:rPr lang="zh-TW" altLang="en-US" sz="2800" dirty="0"/>
              <a:t> 太過強調 </a:t>
            </a:r>
            <a:r>
              <a:rPr lang="en-US" altLang="zh-TW" sz="2800" dirty="0"/>
              <a:t>“</a:t>
            </a:r>
            <a:r>
              <a:rPr lang="zh-TW" altLang="en-US" sz="2800" dirty="0"/>
              <a:t>自動化</a:t>
            </a:r>
            <a:r>
              <a:rPr lang="en-US" altLang="zh-TW" sz="2800" dirty="0"/>
              <a:t>”</a:t>
            </a:r>
            <a:br>
              <a:rPr lang="en-US" altLang="zh-TW" sz="2800" dirty="0"/>
            </a:br>
            <a:r>
              <a:rPr lang="en-US" altLang="zh-TW" sz="2800" dirty="0"/>
              <a:t>CI</a:t>
            </a:r>
            <a:r>
              <a:rPr lang="zh-TW" altLang="en-US" sz="2800" dirty="0"/>
              <a:t> </a:t>
            </a:r>
            <a:r>
              <a:rPr lang="en-US" altLang="zh-TW" sz="2800" dirty="0"/>
              <a:t>server </a:t>
            </a:r>
            <a:r>
              <a:rPr lang="zh-TW" altLang="en-US" sz="2800" dirty="0"/>
              <a:t>必須負責所有上線的程序，包含</a:t>
            </a:r>
            <a:r>
              <a:rPr lang="en-US" altLang="zh-TW" sz="2800" dirty="0"/>
              <a:t>:</a:t>
            </a:r>
          </a:p>
          <a:p>
            <a:pPr marL="0" indent="0">
              <a:buNone/>
            </a:pPr>
            <a:endParaRPr lang="en-US" altLang="zh-TW" sz="2800" dirty="0"/>
          </a:p>
          <a:p>
            <a:r>
              <a:rPr lang="en-US" altLang="zh-TW" sz="2800" b="0" dirty="0"/>
              <a:t>Build Code</a:t>
            </a:r>
            <a:br>
              <a:rPr lang="en-US" altLang="zh-TW" sz="2800" b="0" dirty="0"/>
            </a:br>
            <a:endParaRPr lang="en-US" altLang="zh-TW" sz="2800" b="0" dirty="0"/>
          </a:p>
          <a:p>
            <a:r>
              <a:rPr lang="en-US" altLang="zh-TW" sz="2800" b="0" dirty="0"/>
              <a:t>Deploy (Each Nodes):</a:t>
            </a:r>
          </a:p>
          <a:p>
            <a:pPr lvl="1"/>
            <a:r>
              <a:rPr lang="en-US" altLang="zh-TW" sz="1600" b="0" dirty="0"/>
              <a:t>Offline Service #X</a:t>
            </a:r>
          </a:p>
          <a:p>
            <a:pPr lvl="1"/>
            <a:r>
              <a:rPr lang="en-US" altLang="zh-TW" sz="1600" b="0" dirty="0"/>
              <a:t>Deploy Service #X</a:t>
            </a:r>
          </a:p>
          <a:p>
            <a:pPr lvl="1"/>
            <a:r>
              <a:rPr lang="en-US" altLang="zh-TW" sz="1600" b="0" dirty="0"/>
              <a:t>Testing Service #X</a:t>
            </a:r>
          </a:p>
          <a:p>
            <a:pPr lvl="1"/>
            <a:r>
              <a:rPr lang="en-US" altLang="zh-TW" sz="1600" b="0" dirty="0"/>
              <a:t>Online Service #X</a:t>
            </a:r>
          </a:p>
          <a:p>
            <a:pPr lvl="1"/>
            <a:endParaRPr lang="en-US" altLang="zh-TW" sz="1600" b="0" dirty="0"/>
          </a:p>
          <a:p>
            <a:pPr lvl="1"/>
            <a:endParaRPr lang="en-US" altLang="zh-TW" sz="1600" b="0" dirty="0"/>
          </a:p>
          <a:p>
            <a:pPr marL="0" indent="0">
              <a:buNone/>
            </a:pPr>
            <a:r>
              <a:rPr lang="zh-TW" altLang="en-US" sz="2800" b="0" dirty="0"/>
              <a:t>每個環境 </a:t>
            </a:r>
            <a:r>
              <a:rPr lang="en-US" altLang="zh-TW" sz="2800" b="0" dirty="0"/>
              <a:t>(market x environments) </a:t>
            </a:r>
            <a:r>
              <a:rPr lang="zh-TW" altLang="en-US" sz="2800" b="0" dirty="0"/>
              <a:t>都需要一座有足夠權限的 </a:t>
            </a:r>
            <a:r>
              <a:rPr lang="en-US" altLang="zh-TW" sz="2800" b="0" dirty="0"/>
              <a:t>CI</a:t>
            </a:r>
            <a:r>
              <a:rPr lang="zh-TW" altLang="en-US" sz="2800" b="0" dirty="0"/>
              <a:t> </a:t>
            </a:r>
            <a:r>
              <a:rPr lang="en-US" altLang="zh-TW" sz="2800" b="0" dirty="0"/>
              <a:t>server </a:t>
            </a:r>
            <a:r>
              <a:rPr lang="zh-TW" altLang="en-US" sz="2800" b="0" dirty="0"/>
              <a:t>來執行</a:t>
            </a:r>
            <a:r>
              <a:rPr lang="en-US" altLang="zh-TW" sz="2800" b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627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jenkins」的圖片搜尋結果">
            <a:extLst>
              <a:ext uri="{FF2B5EF4-FFF2-40B4-BE49-F238E27FC236}">
                <a16:creationId xmlns:a16="http://schemas.microsoft.com/office/drawing/2014/main" id="{0451E98F-55C5-494D-BDA7-7FA93985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0" y="1069095"/>
            <a:ext cx="1660602" cy="166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C3C1A35D-2C1C-4B7C-B94A-609D801E8AD3}"/>
              </a:ext>
            </a:extLst>
          </p:cNvPr>
          <p:cNvSpPr/>
          <p:nvPr/>
        </p:nvSpPr>
        <p:spPr>
          <a:xfrm>
            <a:off x="1481793" y="1444226"/>
            <a:ext cx="962302" cy="691376"/>
          </a:xfrm>
          <a:prstGeom prst="rightArrow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pic>
        <p:nvPicPr>
          <p:cNvPr id="12" name="Picture 6" descr="「NEXUS OSS」的圖片搜尋結果">
            <a:extLst>
              <a:ext uri="{FF2B5EF4-FFF2-40B4-BE49-F238E27FC236}">
                <a16:creationId xmlns:a16="http://schemas.microsoft.com/office/drawing/2014/main" id="{6290674F-A581-4EFC-BDC5-B42AA62DE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19" y="1103302"/>
            <a:ext cx="1235412" cy="123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66498CE-F65C-4B4C-97B2-685A5F28793D}"/>
              </a:ext>
            </a:extLst>
          </p:cNvPr>
          <p:cNvSpPr/>
          <p:nvPr/>
        </p:nvSpPr>
        <p:spPr>
          <a:xfrm>
            <a:off x="4328472" y="1272073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#1</a:t>
            </a:r>
            <a:endParaRPr lang="zh-TW" altLang="en-US" sz="2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DAD34B8-47A2-47E8-BF0D-3E1123F34F21}"/>
              </a:ext>
            </a:extLst>
          </p:cNvPr>
          <p:cNvSpPr/>
          <p:nvPr/>
        </p:nvSpPr>
        <p:spPr>
          <a:xfrm>
            <a:off x="4328472" y="2552240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#2</a:t>
            </a:r>
            <a:endParaRPr lang="zh-TW" altLang="en-US" sz="2400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40EE78C-01E3-49AE-90BD-DB989EBFBAFC}"/>
              </a:ext>
            </a:extLst>
          </p:cNvPr>
          <p:cNvSpPr/>
          <p:nvPr/>
        </p:nvSpPr>
        <p:spPr>
          <a:xfrm>
            <a:off x="4328472" y="3832407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#3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A93A44-2E43-4ECF-BCCE-405055EA103C}"/>
              </a:ext>
            </a:extLst>
          </p:cNvPr>
          <p:cNvSpPr txBox="1"/>
          <p:nvPr/>
        </p:nvSpPr>
        <p:spPr>
          <a:xfrm>
            <a:off x="115755" y="5152391"/>
            <a:ext cx="5965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/ CD </a:t>
            </a:r>
            <a:r>
              <a:rPr lang="zh-TW" altLang="en-US" dirty="0"/>
              <a:t>分階段進行</a:t>
            </a:r>
            <a:r>
              <a:rPr lang="en-US" altLang="zh-TW" dirty="0"/>
              <a:t>, </a:t>
            </a:r>
            <a:r>
              <a:rPr lang="zh-TW" altLang="en-US" dirty="0"/>
              <a:t>隔離 </a:t>
            </a:r>
            <a:r>
              <a:rPr lang="en-US" altLang="zh-TW" dirty="0"/>
              <a:t>Build / Deploy </a:t>
            </a:r>
            <a:r>
              <a:rPr lang="zh-TW" altLang="en-US" dirty="0"/>
              <a:t>階段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/>
              <a:t>Build  |  Provision (with Pull Artifacts) | Online (Auto Register)</a:t>
            </a:r>
          </a:p>
          <a:p>
            <a:r>
              <a:rPr lang="zh-TW" altLang="en-US" dirty="0"/>
              <a:t>部署架構簡單，效率好 </a:t>
            </a:r>
            <a:r>
              <a:rPr lang="en-US" altLang="zh-TW" dirty="0"/>
              <a:t>(</a:t>
            </a:r>
            <a:r>
              <a:rPr lang="zh-TW" altLang="en-US" dirty="0"/>
              <a:t>並行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4CAB8922-2BD8-4D25-8DDF-F1DF59B4C34D}"/>
              </a:ext>
            </a:extLst>
          </p:cNvPr>
          <p:cNvSpPr/>
          <p:nvPr/>
        </p:nvSpPr>
        <p:spPr>
          <a:xfrm>
            <a:off x="431770" y="2538683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Load Balancer</a:t>
            </a:r>
            <a:endParaRPr lang="zh-TW" altLang="en-US" sz="2400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DA907F9-CB09-4186-8AA8-7F8A06666E3D}"/>
              </a:ext>
            </a:extLst>
          </p:cNvPr>
          <p:cNvSpPr/>
          <p:nvPr/>
        </p:nvSpPr>
        <p:spPr>
          <a:xfrm>
            <a:off x="431770" y="3930999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</a:p>
          <a:p>
            <a:pPr algn="ctr"/>
            <a:r>
              <a:rPr lang="en-US" altLang="zh-TW" sz="2400" dirty="0"/>
              <a:t>Registry</a:t>
            </a:r>
            <a:endParaRPr lang="zh-TW" altLang="en-US" sz="2400" dirty="0"/>
          </a:p>
        </p:txBody>
      </p:sp>
      <p:sp>
        <p:nvSpPr>
          <p:cNvPr id="1033" name="箭號: 向左 1032">
            <a:extLst>
              <a:ext uri="{FF2B5EF4-FFF2-40B4-BE49-F238E27FC236}">
                <a16:creationId xmlns:a16="http://schemas.microsoft.com/office/drawing/2014/main" id="{737C0B1D-1FE6-49B3-B6FA-CCA55DD56A00}"/>
              </a:ext>
            </a:extLst>
          </p:cNvPr>
          <p:cNvSpPr/>
          <p:nvPr/>
        </p:nvSpPr>
        <p:spPr>
          <a:xfrm>
            <a:off x="3342411" y="1410728"/>
            <a:ext cx="1111984" cy="763631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cxnSp>
        <p:nvCxnSpPr>
          <p:cNvPr id="1035" name="直線單箭頭接點 1034">
            <a:extLst>
              <a:ext uri="{FF2B5EF4-FFF2-40B4-BE49-F238E27FC236}">
                <a16:creationId xmlns:a16="http://schemas.microsoft.com/office/drawing/2014/main" id="{D18D63B3-758F-4254-A45A-E9170905BCE8}"/>
              </a:ext>
            </a:extLst>
          </p:cNvPr>
          <p:cNvCxnSpPr>
            <a:stCxn id="13" idx="1"/>
            <a:endCxn id="42" idx="3"/>
          </p:cNvCxnSpPr>
          <p:nvPr/>
        </p:nvCxnSpPr>
        <p:spPr>
          <a:xfrm flipH="1">
            <a:off x="2531814" y="1810667"/>
            <a:ext cx="1796658" cy="265892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直線單箭頭接點 1036">
            <a:extLst>
              <a:ext uri="{FF2B5EF4-FFF2-40B4-BE49-F238E27FC236}">
                <a16:creationId xmlns:a16="http://schemas.microsoft.com/office/drawing/2014/main" id="{CF3F9183-9A34-4674-B632-1836148DEAFA}"/>
              </a:ext>
            </a:extLst>
          </p:cNvPr>
          <p:cNvCxnSpPr>
            <a:stCxn id="14" idx="1"/>
            <a:endCxn id="42" idx="3"/>
          </p:cNvCxnSpPr>
          <p:nvPr/>
        </p:nvCxnSpPr>
        <p:spPr>
          <a:xfrm flipH="1">
            <a:off x="2531814" y="3090834"/>
            <a:ext cx="1796658" cy="1378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單箭頭接點 1038">
            <a:extLst>
              <a:ext uri="{FF2B5EF4-FFF2-40B4-BE49-F238E27FC236}">
                <a16:creationId xmlns:a16="http://schemas.microsoft.com/office/drawing/2014/main" id="{026535FD-ED26-448C-9270-CFFD6435109E}"/>
              </a:ext>
            </a:extLst>
          </p:cNvPr>
          <p:cNvCxnSpPr>
            <a:stCxn id="15" idx="1"/>
            <a:endCxn id="42" idx="3"/>
          </p:cNvCxnSpPr>
          <p:nvPr/>
        </p:nvCxnSpPr>
        <p:spPr>
          <a:xfrm flipH="1">
            <a:off x="2531814" y="4371001"/>
            <a:ext cx="1796658" cy="9859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直線單箭頭接點 1042">
            <a:extLst>
              <a:ext uri="{FF2B5EF4-FFF2-40B4-BE49-F238E27FC236}">
                <a16:creationId xmlns:a16="http://schemas.microsoft.com/office/drawing/2014/main" id="{51BF59A1-DC62-4B48-8B70-6C7DC5FD4ED0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>
            <a:off x="1481792" y="3615871"/>
            <a:ext cx="0" cy="31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單箭頭接點 1044">
            <a:extLst>
              <a:ext uri="{FF2B5EF4-FFF2-40B4-BE49-F238E27FC236}">
                <a16:creationId xmlns:a16="http://schemas.microsoft.com/office/drawing/2014/main" id="{4F6695E8-8A80-498D-B271-F37051E3D18D}"/>
              </a:ext>
            </a:extLst>
          </p:cNvPr>
          <p:cNvCxnSpPr>
            <a:stCxn id="41" idx="3"/>
            <a:endCxn id="13" idx="1"/>
          </p:cNvCxnSpPr>
          <p:nvPr/>
        </p:nvCxnSpPr>
        <p:spPr>
          <a:xfrm flipV="1">
            <a:off x="2531814" y="1810667"/>
            <a:ext cx="1796658" cy="126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單箭頭接點 1046">
            <a:extLst>
              <a:ext uri="{FF2B5EF4-FFF2-40B4-BE49-F238E27FC236}">
                <a16:creationId xmlns:a16="http://schemas.microsoft.com/office/drawing/2014/main" id="{D63B7699-894C-4AF5-A6B8-1C78476E90E6}"/>
              </a:ext>
            </a:extLst>
          </p:cNvPr>
          <p:cNvCxnSpPr>
            <a:stCxn id="41" idx="3"/>
            <a:endCxn id="14" idx="1"/>
          </p:cNvCxnSpPr>
          <p:nvPr/>
        </p:nvCxnSpPr>
        <p:spPr>
          <a:xfrm>
            <a:off x="2531814" y="3077277"/>
            <a:ext cx="1796658" cy="13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5AA7A90C-C796-425A-837F-AE7C1A507475}"/>
              </a:ext>
            </a:extLst>
          </p:cNvPr>
          <p:cNvCxnSpPr>
            <a:stCxn id="41" idx="3"/>
            <a:endCxn id="15" idx="1"/>
          </p:cNvCxnSpPr>
          <p:nvPr/>
        </p:nvCxnSpPr>
        <p:spPr>
          <a:xfrm>
            <a:off x="2531814" y="3077277"/>
            <a:ext cx="1796658" cy="1293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>
            <a:extLst>
              <a:ext uri="{FF2B5EF4-FFF2-40B4-BE49-F238E27FC236}">
                <a16:creationId xmlns:a16="http://schemas.microsoft.com/office/drawing/2014/main" id="{7B12937A-137F-4FFF-B564-6ED1F494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改善流程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Artifacts + Immutable Server</a:t>
            </a:r>
            <a:endParaRPr lang="zh-TW" altLang="en-US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BCD3F92-C334-4686-A2D3-8BC0DBA7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922" y="1124744"/>
            <a:ext cx="5475740" cy="6426375"/>
          </a:xfrm>
        </p:spPr>
        <p:txBody>
          <a:bodyPr/>
          <a:lstStyle/>
          <a:p>
            <a:r>
              <a:rPr lang="zh-TW" altLang="en-US" sz="2400" dirty="0"/>
              <a:t>流程優化為優先，做好更大規模部署的準備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b="0" dirty="0"/>
              <a:t>CI</a:t>
            </a:r>
            <a:r>
              <a:rPr lang="zh-TW" altLang="en-US" sz="2400" b="0" dirty="0"/>
              <a:t> 負責 </a:t>
            </a:r>
            <a:r>
              <a:rPr lang="en-US" altLang="zh-TW" sz="2400" b="0" dirty="0"/>
              <a:t>Build Code, </a:t>
            </a:r>
            <a:r>
              <a:rPr lang="zh-TW" altLang="en-US" sz="2400" b="0" dirty="0"/>
              <a:t>將結果放置 </a:t>
            </a:r>
            <a:r>
              <a:rPr lang="en-US" altLang="zh-TW" sz="2400" b="0" dirty="0"/>
              <a:t>Artifacts</a:t>
            </a:r>
          </a:p>
          <a:p>
            <a:endParaRPr lang="en-US" altLang="zh-TW" sz="2400" b="0" dirty="0"/>
          </a:p>
          <a:p>
            <a:r>
              <a:rPr lang="en-US" altLang="zh-TW" sz="2400" b="0" dirty="0"/>
              <a:t>Deploy </a:t>
            </a:r>
            <a:r>
              <a:rPr lang="zh-TW" altLang="en-US" sz="2400" b="0" dirty="0"/>
              <a:t>由 </a:t>
            </a:r>
            <a:r>
              <a:rPr lang="en-US" altLang="zh-TW" sz="2400" b="0" dirty="0"/>
              <a:t>Provision</a:t>
            </a:r>
            <a:r>
              <a:rPr lang="zh-TW" altLang="en-US" sz="2400" b="0" dirty="0"/>
              <a:t> </a:t>
            </a:r>
            <a:r>
              <a:rPr lang="en-US" altLang="zh-TW" sz="2400" b="0" dirty="0"/>
              <a:t>Node </a:t>
            </a:r>
            <a:r>
              <a:rPr lang="zh-TW" altLang="en-US" sz="2400" b="0" dirty="0"/>
              <a:t>階段負責。</a:t>
            </a:r>
            <a:r>
              <a:rPr lang="en-US" altLang="zh-TW" sz="2400" b="0" dirty="0"/>
              <a:t>Node </a:t>
            </a:r>
            <a:r>
              <a:rPr lang="zh-TW" altLang="en-US" sz="2400" b="0" dirty="0"/>
              <a:t>被建立時從 </a:t>
            </a:r>
            <a:r>
              <a:rPr lang="en-US" altLang="zh-TW" sz="2400" b="0" dirty="0"/>
              <a:t>AM</a:t>
            </a:r>
            <a:r>
              <a:rPr lang="zh-TW" altLang="en-US" sz="2400" b="0" dirty="0"/>
              <a:t> 拉取 </a:t>
            </a:r>
            <a:r>
              <a:rPr lang="en-US" altLang="zh-TW" sz="2400" b="0" dirty="0"/>
              <a:t>(PULL)</a:t>
            </a:r>
            <a:r>
              <a:rPr lang="zh-TW" altLang="en-US" sz="2400" b="0" dirty="0"/>
              <a:t> 指定版本的 </a:t>
            </a:r>
            <a:r>
              <a:rPr lang="en-US" altLang="zh-TW" sz="2400" b="0" dirty="0"/>
              <a:t>binary</a:t>
            </a:r>
            <a:r>
              <a:rPr lang="zh-TW" altLang="en-US" sz="2400" b="0" dirty="0"/>
              <a:t>。要升級直接重蓋一次。</a:t>
            </a:r>
            <a:endParaRPr lang="en-US" altLang="zh-TW" sz="2400" b="0" dirty="0"/>
          </a:p>
          <a:p>
            <a:endParaRPr lang="en-US" altLang="zh-TW" sz="2400" b="0" dirty="0"/>
          </a:p>
          <a:p>
            <a:r>
              <a:rPr lang="en-US" altLang="zh-TW" sz="2400" b="0" dirty="0"/>
              <a:t>Online </a:t>
            </a:r>
            <a:r>
              <a:rPr lang="zh-TW" altLang="en-US" sz="2400" b="0" dirty="0"/>
              <a:t>由 </a:t>
            </a:r>
            <a:r>
              <a:rPr lang="en-US" altLang="zh-TW" sz="2400" b="0" dirty="0"/>
              <a:t>Start </a:t>
            </a:r>
            <a:r>
              <a:rPr lang="zh-TW" altLang="en-US" sz="2400" b="0" dirty="0"/>
              <a:t>程序負責。</a:t>
            </a:r>
            <a:r>
              <a:rPr lang="en-US" altLang="zh-TW" sz="2400" b="0" dirty="0"/>
              <a:t>Node </a:t>
            </a:r>
            <a:r>
              <a:rPr lang="zh-TW" altLang="en-US" sz="2400" b="0" dirty="0"/>
              <a:t>啟動後透過 </a:t>
            </a:r>
            <a:r>
              <a:rPr lang="en-US" altLang="zh-TW" sz="2400" b="0" dirty="0"/>
              <a:t>Service Discovery </a:t>
            </a:r>
            <a:r>
              <a:rPr lang="zh-TW" altLang="en-US" sz="2400" b="0" dirty="0"/>
              <a:t>程序自動跟 </a:t>
            </a:r>
            <a:r>
              <a:rPr lang="en-US" altLang="zh-TW" sz="2400" b="0" dirty="0"/>
              <a:t>Service Registry </a:t>
            </a:r>
            <a:r>
              <a:rPr lang="zh-TW" altLang="en-US" sz="2400" b="0" dirty="0"/>
              <a:t>註冊</a:t>
            </a:r>
            <a:r>
              <a:rPr lang="en-US" altLang="zh-TW" sz="2400" b="0" dirty="0"/>
              <a:t>, </a:t>
            </a:r>
            <a:r>
              <a:rPr lang="zh-TW" altLang="en-US" sz="2400" b="0" dirty="0"/>
              <a:t>自動完成上線程序。</a:t>
            </a:r>
            <a:endParaRPr lang="en-US" altLang="zh-TW" sz="2400" b="0" dirty="0"/>
          </a:p>
          <a:p>
            <a:endParaRPr lang="en-US" altLang="zh-TW" sz="2400" b="0" dirty="0"/>
          </a:p>
          <a:p>
            <a:r>
              <a:rPr lang="en-US" altLang="zh-TW" sz="2400" b="0" dirty="0"/>
              <a:t>Offline </a:t>
            </a:r>
            <a:r>
              <a:rPr lang="zh-TW" altLang="en-US" sz="2400" b="0" dirty="0"/>
              <a:t>程序只要正常 </a:t>
            </a:r>
            <a:r>
              <a:rPr lang="en-US" altLang="zh-TW" sz="2400" b="0" dirty="0"/>
              <a:t>Shutdown </a:t>
            </a:r>
            <a:r>
              <a:rPr lang="zh-TW" altLang="en-US" sz="2400" b="0" dirty="0"/>
              <a:t>即可。</a:t>
            </a:r>
          </a:p>
        </p:txBody>
      </p:sp>
    </p:spTree>
    <p:extLst>
      <p:ext uri="{BB962C8B-B14F-4D97-AF65-F5344CB8AC3E}">
        <p14:creationId xmlns:p14="http://schemas.microsoft.com/office/powerpoint/2010/main" val="6959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0D305-5081-4226-AC85-9F02F6A2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挑戰 </a:t>
            </a:r>
            <a:r>
              <a:rPr lang="en-US" altLang="zh-TW" dirty="0"/>
              <a:t>#2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8291C21C-AA03-4D03-B593-5EC5F7EFA9C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8047" y="3242965"/>
            <a:ext cx="8534400" cy="461665"/>
          </a:xfrm>
        </p:spPr>
        <p:txBody>
          <a:bodyPr/>
          <a:lstStyle/>
          <a:p>
            <a:r>
              <a:rPr lang="zh-TW" altLang="en-US" sz="2000" dirty="0"/>
              <a:t>架構團隊</a:t>
            </a:r>
            <a:r>
              <a:rPr lang="en-US" altLang="zh-TW" sz="2000" dirty="0"/>
              <a:t>:</a:t>
            </a:r>
            <a:r>
              <a:rPr lang="zh-TW" altLang="en-US" sz="2000" dirty="0"/>
              <a:t> 設計適合 </a:t>
            </a:r>
            <a:r>
              <a:rPr lang="en-US" altLang="zh-TW" sz="2000" dirty="0"/>
              <a:t>91APP</a:t>
            </a:r>
            <a:r>
              <a:rPr lang="zh-TW" altLang="en-US" sz="2000" dirty="0"/>
              <a:t> 業務需求的 </a:t>
            </a:r>
            <a:r>
              <a:rPr lang="en-US" altLang="zh-TW" sz="2000" dirty="0"/>
              <a:t>Config</a:t>
            </a:r>
            <a:r>
              <a:rPr lang="zh-TW" altLang="en-US" sz="2000" dirty="0"/>
              <a:t> </a:t>
            </a:r>
            <a:r>
              <a:rPr lang="en-US" altLang="zh-TW" sz="2000" dirty="0"/>
              <a:t>Management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850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5E691E0-DD55-46FF-A782-15A5A67B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定義</a:t>
            </a:r>
            <a:r>
              <a:rPr lang="en-US" altLang="zh-TW" dirty="0"/>
              <a:t>:</a:t>
            </a:r>
            <a:r>
              <a:rPr lang="zh-TW" altLang="en-US" dirty="0"/>
              <a:t> 什麼是 </a:t>
            </a:r>
            <a:r>
              <a:rPr lang="en-US" altLang="zh-TW" dirty="0"/>
              <a:t>91APP </a:t>
            </a:r>
            <a:r>
              <a:rPr lang="zh-TW" altLang="en-US" dirty="0"/>
              <a:t>的 </a:t>
            </a:r>
            <a:r>
              <a:rPr lang="en-US" altLang="zh-TW" dirty="0"/>
              <a:t>configuration ?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2FCBF6D-41FC-44F8-8E45-D3CFD49A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486287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b="1" dirty="0"/>
              <a:t>靜態的設定</a:t>
            </a:r>
            <a:endParaRPr lang="en-US" altLang="zh-TW" sz="2000" b="1" dirty="0"/>
          </a:p>
          <a:p>
            <a:r>
              <a:rPr lang="zh-TW" altLang="en-US" sz="2000" b="0" dirty="0"/>
              <a:t>各種 </a:t>
            </a:r>
            <a:r>
              <a:rPr lang="en-US" altLang="zh-TW" sz="2000" b="0" dirty="0"/>
              <a:t>application configuration / settings</a:t>
            </a:r>
          </a:p>
          <a:p>
            <a:endParaRPr lang="en-US" altLang="zh-TW" sz="2000" dirty="0"/>
          </a:p>
          <a:p>
            <a:pPr marL="0" indent="0">
              <a:buNone/>
            </a:pPr>
            <a:r>
              <a:rPr lang="zh-TW" altLang="en-US" sz="2000" b="1" dirty="0"/>
              <a:t>其他服務的連線資訊</a:t>
            </a:r>
            <a:endParaRPr lang="en-US" altLang="zh-TW" sz="2000" b="1" dirty="0"/>
          </a:p>
          <a:p>
            <a:r>
              <a:rPr lang="en-US" altLang="zh-TW" sz="2000" b="0" dirty="0"/>
              <a:t>Database connection string</a:t>
            </a:r>
          </a:p>
          <a:p>
            <a:r>
              <a:rPr lang="en-US" altLang="zh-TW" sz="2000" b="0" dirty="0"/>
              <a:t>Service end points</a:t>
            </a:r>
          </a:p>
          <a:p>
            <a:r>
              <a:rPr lang="en-US" altLang="zh-TW" sz="2000" b="0" dirty="0"/>
              <a:t>API Key, Access Key, Access</a:t>
            </a:r>
            <a:r>
              <a:rPr lang="zh-TW" altLang="en-US" sz="2000" b="0" dirty="0"/>
              <a:t> </a:t>
            </a:r>
            <a:r>
              <a:rPr lang="en-US" altLang="zh-TW" sz="2000" b="0" dirty="0"/>
              <a:t>Token</a:t>
            </a:r>
          </a:p>
          <a:p>
            <a:endParaRPr lang="en-US" altLang="zh-TW" sz="2000" dirty="0"/>
          </a:p>
          <a:p>
            <a:pPr marL="0" indent="0">
              <a:buNone/>
            </a:pPr>
            <a:r>
              <a:rPr lang="zh-TW" altLang="en-US" sz="2000" b="1" dirty="0"/>
              <a:t>管理需求</a:t>
            </a:r>
            <a:endParaRPr lang="en-US" altLang="zh-TW" sz="2000" b="1" dirty="0"/>
          </a:p>
          <a:p>
            <a:r>
              <a:rPr lang="zh-TW" altLang="en-US" sz="2000" b="0" dirty="0"/>
              <a:t>全 </a:t>
            </a:r>
            <a:r>
              <a:rPr lang="en-US" altLang="zh-TW" sz="2000" b="0" dirty="0"/>
              <a:t>91APP</a:t>
            </a:r>
            <a:r>
              <a:rPr lang="zh-TW" altLang="en-US" sz="2000" b="0" dirty="0"/>
              <a:t> 的通用 </a:t>
            </a:r>
            <a:r>
              <a:rPr lang="en-US" altLang="zh-TW" sz="2000" b="0" dirty="0"/>
              <a:t>(</a:t>
            </a:r>
            <a:r>
              <a:rPr lang="zh-TW" altLang="en-US" sz="2000" b="0" dirty="0"/>
              <a:t>預設</a:t>
            </a:r>
            <a:r>
              <a:rPr lang="en-US" altLang="zh-TW" sz="2000" b="0" dirty="0"/>
              <a:t>)</a:t>
            </a:r>
            <a:r>
              <a:rPr lang="zh-TW" altLang="en-US" sz="2000" b="0" dirty="0"/>
              <a:t> 設定</a:t>
            </a:r>
            <a:endParaRPr lang="en-US" altLang="zh-TW" sz="2000" b="0" dirty="0"/>
          </a:p>
          <a:p>
            <a:r>
              <a:rPr lang="zh-TW" altLang="en-US" sz="2000" b="0" dirty="0"/>
              <a:t>按照地區 </a:t>
            </a:r>
            <a:r>
              <a:rPr lang="en-US" altLang="zh-TW" sz="2000" b="0" dirty="0"/>
              <a:t>(region)</a:t>
            </a:r>
            <a:r>
              <a:rPr lang="zh-TW" altLang="en-US" sz="2000" b="0" dirty="0"/>
              <a:t> 或市場 </a:t>
            </a:r>
            <a:r>
              <a:rPr lang="en-US" altLang="zh-TW" sz="2000" b="0" dirty="0"/>
              <a:t>(market) </a:t>
            </a:r>
            <a:r>
              <a:rPr lang="zh-TW" altLang="en-US" sz="2000" b="0" dirty="0"/>
              <a:t>不同</a:t>
            </a:r>
            <a:endParaRPr lang="en-US" altLang="zh-TW" sz="2000" b="0" dirty="0"/>
          </a:p>
          <a:p>
            <a:r>
              <a:rPr lang="zh-TW" altLang="en-US" sz="2000" b="0" dirty="0"/>
              <a:t>按照不同客戶 </a:t>
            </a:r>
            <a:r>
              <a:rPr lang="en-US" altLang="zh-TW" sz="2000" b="0" dirty="0"/>
              <a:t>(shop)</a:t>
            </a:r>
            <a:r>
              <a:rPr lang="zh-TW" altLang="en-US" sz="2000" b="0" dirty="0"/>
              <a:t> 不同</a:t>
            </a:r>
            <a:endParaRPr lang="en-US" altLang="zh-TW" sz="2000" b="0" dirty="0"/>
          </a:p>
          <a:p>
            <a:r>
              <a:rPr lang="zh-TW" altLang="en-US" sz="2000" b="0" dirty="0"/>
              <a:t>簡化管理負擔</a:t>
            </a:r>
            <a:endParaRPr lang="en-US" altLang="zh-TW" sz="2000" b="0" dirty="0"/>
          </a:p>
          <a:p>
            <a:r>
              <a:rPr lang="zh-TW" altLang="en-US" sz="2000" b="0" dirty="0"/>
              <a:t>簡化開發方式</a:t>
            </a:r>
          </a:p>
        </p:txBody>
      </p:sp>
      <p:sp>
        <p:nvSpPr>
          <p:cNvPr id="6" name="右大括弧 5">
            <a:extLst>
              <a:ext uri="{FF2B5EF4-FFF2-40B4-BE49-F238E27FC236}">
                <a16:creationId xmlns:a16="http://schemas.microsoft.com/office/drawing/2014/main" id="{3FC04C41-F846-4553-8D6F-2D1BE94A0F21}"/>
              </a:ext>
            </a:extLst>
          </p:cNvPr>
          <p:cNvSpPr/>
          <p:nvPr/>
        </p:nvSpPr>
        <p:spPr>
          <a:xfrm>
            <a:off x="5953116" y="1124744"/>
            <a:ext cx="275562" cy="75784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	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55C249-7452-4CD2-840F-09550B9A5EE5}"/>
              </a:ext>
            </a:extLst>
          </p:cNvPr>
          <p:cNvSpPr txBox="1"/>
          <p:nvPr/>
        </p:nvSpPr>
        <p:spPr>
          <a:xfrm>
            <a:off x="6228678" y="1319000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Static: Key-Value Configuration</a:t>
            </a:r>
            <a:endParaRPr lang="zh-TW" altLang="en-US" dirty="0"/>
          </a:p>
        </p:txBody>
      </p:sp>
      <p:sp>
        <p:nvSpPr>
          <p:cNvPr id="8" name="右大括弧 7">
            <a:extLst>
              <a:ext uri="{FF2B5EF4-FFF2-40B4-BE49-F238E27FC236}">
                <a16:creationId xmlns:a16="http://schemas.microsoft.com/office/drawing/2014/main" id="{F524D30C-BAC7-4B9F-B347-66CD1E8DD7DE}"/>
              </a:ext>
            </a:extLst>
          </p:cNvPr>
          <p:cNvSpPr/>
          <p:nvPr/>
        </p:nvSpPr>
        <p:spPr>
          <a:xfrm>
            <a:off x="5958219" y="2374423"/>
            <a:ext cx="270459" cy="136923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	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F8ACD1-819F-4DC2-AB53-FFFBDA8DA615}"/>
              </a:ext>
            </a:extLst>
          </p:cNvPr>
          <p:cNvSpPr txBox="1"/>
          <p:nvPr/>
        </p:nvSpPr>
        <p:spPr>
          <a:xfrm>
            <a:off x="6228678" y="2847769"/>
            <a:ext cx="453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Dynamic: Service Discovery</a:t>
            </a:r>
            <a:endParaRPr lang="zh-TW" altLang="en-US" dirty="0"/>
          </a:p>
        </p:txBody>
      </p:sp>
      <p:sp>
        <p:nvSpPr>
          <p:cNvPr id="10" name="右大括弧 9">
            <a:extLst>
              <a:ext uri="{FF2B5EF4-FFF2-40B4-BE49-F238E27FC236}">
                <a16:creationId xmlns:a16="http://schemas.microsoft.com/office/drawing/2014/main" id="{72708FC7-5A6F-4BFF-8D9C-C2EC621A92E0}"/>
              </a:ext>
            </a:extLst>
          </p:cNvPr>
          <p:cNvSpPr/>
          <p:nvPr/>
        </p:nvSpPr>
        <p:spPr>
          <a:xfrm>
            <a:off x="5953116" y="4376538"/>
            <a:ext cx="275562" cy="209971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	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DF1D99D-56C0-4AED-BCD0-40B57C885A0C}"/>
              </a:ext>
            </a:extLst>
          </p:cNvPr>
          <p:cNvSpPr txBox="1"/>
          <p:nvPr/>
        </p:nvSpPr>
        <p:spPr>
          <a:xfrm>
            <a:off x="6271710" y="4806996"/>
            <a:ext cx="3683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How To:</a:t>
            </a:r>
          </a:p>
          <a:p>
            <a:r>
              <a:rPr lang="en-US" altLang="zh-TW" dirty="0"/>
              <a:t>1. Optimize for Maintains Effort</a:t>
            </a:r>
          </a:p>
          <a:p>
            <a:r>
              <a:rPr lang="en-US" altLang="zh-TW" dirty="0"/>
              <a:t>2. Optimize for Development Effort</a:t>
            </a:r>
          </a:p>
          <a:p>
            <a:r>
              <a:rPr lang="en-US" altLang="zh-TW" dirty="0"/>
              <a:t>3. Optimize for Runtime Performance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35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19DD2-856E-46FF-919A-AA77E51A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</a:t>
            </a:r>
            <a:r>
              <a:rPr lang="en-US" altLang="zh-TW" dirty="0"/>
              <a:t>91APP</a:t>
            </a:r>
            <a:r>
              <a:rPr lang="zh-TW" altLang="en-US" dirty="0"/>
              <a:t>量身訂做</a:t>
            </a:r>
            <a:r>
              <a:rPr lang="en-US" altLang="zh-TW" dirty="0"/>
              <a:t>:</a:t>
            </a:r>
            <a:r>
              <a:rPr lang="zh-TW" altLang="en-US" dirty="0"/>
              <a:t> 多資料中心 </a:t>
            </a:r>
            <a:r>
              <a:rPr lang="en-US" altLang="zh-TW" dirty="0"/>
              <a:t>config server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6BEF83-27D6-4ECB-BD91-A8EB708AD410}"/>
              </a:ext>
            </a:extLst>
          </p:cNvPr>
          <p:cNvSpPr/>
          <p:nvPr/>
        </p:nvSpPr>
        <p:spPr>
          <a:xfrm>
            <a:off x="510690" y="1186972"/>
            <a:ext cx="6236655" cy="47090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D57845-302A-4D97-8B75-5745DCED2866}"/>
              </a:ext>
            </a:extLst>
          </p:cNvPr>
          <p:cNvSpPr/>
          <p:nvPr/>
        </p:nvSpPr>
        <p:spPr>
          <a:xfrm>
            <a:off x="8429637" y="1186972"/>
            <a:ext cx="2769406" cy="47090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6" name="流程圖: 磁碟 5">
            <a:extLst>
              <a:ext uri="{FF2B5EF4-FFF2-40B4-BE49-F238E27FC236}">
                <a16:creationId xmlns:a16="http://schemas.microsoft.com/office/drawing/2014/main" id="{F265DF92-9205-41A1-8752-EC3D615DA51F}"/>
              </a:ext>
            </a:extLst>
          </p:cNvPr>
          <p:cNvSpPr/>
          <p:nvPr/>
        </p:nvSpPr>
        <p:spPr>
          <a:xfrm>
            <a:off x="829472" y="4225925"/>
            <a:ext cx="1275127" cy="1096161"/>
          </a:xfrm>
          <a:prstGeom prst="flowChartMagneticDisk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Config</a:t>
            </a:r>
            <a:endParaRPr lang="zh-TW" altLang="en-US" sz="2400" dirty="0"/>
          </a:p>
        </p:txBody>
      </p:sp>
      <p:sp>
        <p:nvSpPr>
          <p:cNvPr id="8" name="流程圖: 磁碟 7">
            <a:extLst>
              <a:ext uri="{FF2B5EF4-FFF2-40B4-BE49-F238E27FC236}">
                <a16:creationId xmlns:a16="http://schemas.microsoft.com/office/drawing/2014/main" id="{F6D89461-D1C5-4765-A31D-626DEF91FE6E}"/>
              </a:ext>
            </a:extLst>
          </p:cNvPr>
          <p:cNvSpPr/>
          <p:nvPr/>
        </p:nvSpPr>
        <p:spPr>
          <a:xfrm>
            <a:off x="9360454" y="4576124"/>
            <a:ext cx="1275127" cy="1096161"/>
          </a:xfrm>
          <a:prstGeom prst="flowChartMagneticDisk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Config</a:t>
            </a:r>
            <a:endParaRPr lang="zh-TW" altLang="en-US" sz="2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47030CE-25FB-4A7A-BDF5-26DE151F0860}"/>
              </a:ext>
            </a:extLst>
          </p:cNvPr>
          <p:cNvSpPr/>
          <p:nvPr/>
        </p:nvSpPr>
        <p:spPr>
          <a:xfrm>
            <a:off x="1279682" y="1454860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endParaRPr lang="zh-TW" altLang="en-US" sz="24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8DB8C1-7935-4301-B273-4F9B51A42B69}"/>
              </a:ext>
            </a:extLst>
          </p:cNvPr>
          <p:cNvSpPr/>
          <p:nvPr/>
        </p:nvSpPr>
        <p:spPr>
          <a:xfrm>
            <a:off x="4387921" y="2113413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endParaRPr lang="zh-TW" altLang="en-US" sz="2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9146724-6A8F-4613-AC7E-508D1CB5E00C}"/>
              </a:ext>
            </a:extLst>
          </p:cNvPr>
          <p:cNvSpPr/>
          <p:nvPr/>
        </p:nvSpPr>
        <p:spPr>
          <a:xfrm>
            <a:off x="8723991" y="1856239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endParaRPr lang="zh-TW" altLang="en-US" sz="24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6B875D8-FBC7-43C6-A660-0DAC18D53F12}"/>
              </a:ext>
            </a:extLst>
          </p:cNvPr>
          <p:cNvCxnSpPr>
            <a:stCxn id="10" idx="2"/>
          </p:cNvCxnSpPr>
          <p:nvPr/>
        </p:nvCxnSpPr>
        <p:spPr>
          <a:xfrm flipH="1">
            <a:off x="1612445" y="2532047"/>
            <a:ext cx="717259" cy="169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F9A2D6B-EE1C-48AE-BD78-302E24A56E0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640130" y="2652007"/>
            <a:ext cx="2747791" cy="157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0B6247A-7F86-4E9F-88D0-F3F69BA3ED9D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9774013" y="2933427"/>
            <a:ext cx="224005" cy="164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圖: 磁碟 16">
            <a:extLst>
              <a:ext uri="{FF2B5EF4-FFF2-40B4-BE49-F238E27FC236}">
                <a16:creationId xmlns:a16="http://schemas.microsoft.com/office/drawing/2014/main" id="{4B263DEF-1A74-48FE-9434-E1D901BD39A9}"/>
              </a:ext>
            </a:extLst>
          </p:cNvPr>
          <p:cNvSpPr/>
          <p:nvPr/>
        </p:nvSpPr>
        <p:spPr>
          <a:xfrm>
            <a:off x="6931798" y="3378985"/>
            <a:ext cx="1275127" cy="1096161"/>
          </a:xfrm>
          <a:prstGeom prst="flowChartMagneticDisk">
            <a:avLst/>
          </a:prstGeom>
          <a:ln>
            <a:solidFill>
              <a:srgbClr val="D9D9D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CI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429A903-7847-4E48-9307-CA4112AE30CE}"/>
              </a:ext>
            </a:extLst>
          </p:cNvPr>
          <p:cNvCxnSpPr>
            <a:cxnSpLocks/>
            <a:stCxn id="17" idx="4"/>
            <a:endCxn id="8" idx="2"/>
          </p:cNvCxnSpPr>
          <p:nvPr/>
        </p:nvCxnSpPr>
        <p:spPr>
          <a:xfrm>
            <a:off x="8206925" y="3927066"/>
            <a:ext cx="1153529" cy="1197139"/>
          </a:xfrm>
          <a:prstGeom prst="straightConnector1">
            <a:avLst/>
          </a:prstGeom>
          <a:ln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7A6AD1A-5468-4E31-A16D-070EF1B1520E}"/>
              </a:ext>
            </a:extLst>
          </p:cNvPr>
          <p:cNvCxnSpPr>
            <a:stCxn id="17" idx="2"/>
            <a:endCxn id="6" idx="4"/>
          </p:cNvCxnSpPr>
          <p:nvPr/>
        </p:nvCxnSpPr>
        <p:spPr>
          <a:xfrm flipH="1">
            <a:off x="2104599" y="3927066"/>
            <a:ext cx="4827199" cy="846940"/>
          </a:xfrm>
          <a:prstGeom prst="straightConnector1">
            <a:avLst/>
          </a:prstGeom>
          <a:ln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4E2938E-3F98-4B33-9BDF-EF1703BD6F49}"/>
              </a:ext>
            </a:extLst>
          </p:cNvPr>
          <p:cNvCxnSpPr>
            <a:cxnSpLocks/>
            <a:stCxn id="17" idx="2"/>
            <a:endCxn id="11" idx="2"/>
          </p:cNvCxnSpPr>
          <p:nvPr/>
        </p:nvCxnSpPr>
        <p:spPr>
          <a:xfrm flipH="1" flipV="1">
            <a:off x="5437943" y="3190601"/>
            <a:ext cx="1493855" cy="736465"/>
          </a:xfrm>
          <a:prstGeom prst="straightConnector1">
            <a:avLst/>
          </a:prstGeom>
          <a:ln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5FAA402-4B36-43DE-83EB-5E507C1E95FA}"/>
              </a:ext>
            </a:extLst>
          </p:cNvPr>
          <p:cNvCxnSpPr>
            <a:cxnSpLocks/>
            <a:stCxn id="17" idx="4"/>
            <a:endCxn id="12" idx="2"/>
          </p:cNvCxnSpPr>
          <p:nvPr/>
        </p:nvCxnSpPr>
        <p:spPr>
          <a:xfrm flipV="1">
            <a:off x="8206925" y="2933427"/>
            <a:ext cx="1567088" cy="993639"/>
          </a:xfrm>
          <a:prstGeom prst="straightConnector1">
            <a:avLst/>
          </a:prstGeom>
          <a:ln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BC16246-8CF8-4F80-BB6B-503E8ED9D3EF}"/>
              </a:ext>
            </a:extLst>
          </p:cNvPr>
          <p:cNvSpPr txBox="1"/>
          <p:nvPr/>
        </p:nvSpPr>
        <p:spPr>
          <a:xfrm>
            <a:off x="2390843" y="3964095"/>
            <a:ext cx="39805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400" dirty="0"/>
              <a:t>服務建立後</a:t>
            </a:r>
            <a:br>
              <a:rPr lang="en-US" altLang="zh-TW" sz="2400" dirty="0"/>
            </a:br>
            <a:r>
              <a:rPr lang="zh-TW" altLang="en-US" sz="2400" dirty="0"/>
              <a:t>自動由 </a:t>
            </a:r>
            <a:r>
              <a:rPr lang="en-US" altLang="zh-TW" sz="2400" dirty="0"/>
              <a:t>AM</a:t>
            </a:r>
            <a:r>
              <a:rPr lang="zh-TW" altLang="en-US" sz="2400" dirty="0"/>
              <a:t> 部署服務。</a:t>
            </a:r>
            <a:endParaRPr lang="en-US" altLang="zh-TW" sz="2400" dirty="0"/>
          </a:p>
          <a:p>
            <a:pPr marL="457200" indent="-457200">
              <a:buAutoNum type="arabicPeriod"/>
            </a:pPr>
            <a:r>
              <a:rPr lang="zh-TW" altLang="en-US" sz="2400" dirty="0"/>
              <a:t>服務啟動後</a:t>
            </a:r>
            <a:br>
              <a:rPr lang="en-US" altLang="zh-TW" sz="2400" dirty="0"/>
            </a:br>
            <a:r>
              <a:rPr lang="zh-TW" altLang="en-US" sz="2400" dirty="0"/>
              <a:t>自動由 </a:t>
            </a:r>
            <a:r>
              <a:rPr lang="en-US" altLang="zh-TW" sz="2400" dirty="0"/>
              <a:t>CM</a:t>
            </a:r>
            <a:r>
              <a:rPr lang="zh-TW" altLang="en-US" sz="2400" dirty="0"/>
              <a:t> 取得所有設定</a:t>
            </a:r>
          </a:p>
        </p:txBody>
      </p:sp>
      <p:sp>
        <p:nvSpPr>
          <p:cNvPr id="28" name="流程圖: 磁碟 27">
            <a:extLst>
              <a:ext uri="{FF2B5EF4-FFF2-40B4-BE49-F238E27FC236}">
                <a16:creationId xmlns:a16="http://schemas.microsoft.com/office/drawing/2014/main" id="{9E0BCCEA-ACEA-4815-9785-03E0CE7C26A9}"/>
              </a:ext>
            </a:extLst>
          </p:cNvPr>
          <p:cNvSpPr/>
          <p:nvPr/>
        </p:nvSpPr>
        <p:spPr>
          <a:xfrm>
            <a:off x="6931798" y="4701267"/>
            <a:ext cx="1275127" cy="1096161"/>
          </a:xfrm>
          <a:prstGeom prst="flowChartMagneticDisk">
            <a:avLst/>
          </a:prstGeom>
          <a:ln>
            <a:solidFill>
              <a:srgbClr val="D9D9D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Repo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800FA310-37B6-4025-A8DE-4D6F9B83217E}"/>
              </a:ext>
            </a:extLst>
          </p:cNvPr>
          <p:cNvSpPr/>
          <p:nvPr/>
        </p:nvSpPr>
        <p:spPr bwMode="auto">
          <a:xfrm>
            <a:off x="6359265" y="6146276"/>
            <a:ext cx="2417088" cy="6471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Admin</a:t>
            </a: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3DE2CD9-1EC1-445D-930B-E7812A50B476}"/>
              </a:ext>
            </a:extLst>
          </p:cNvPr>
          <p:cNvCxnSpPr>
            <a:cxnSpLocks/>
            <a:stCxn id="29" idx="0"/>
            <a:endCxn id="28" idx="3"/>
          </p:cNvCxnSpPr>
          <p:nvPr/>
        </p:nvCxnSpPr>
        <p:spPr>
          <a:xfrm flipV="1">
            <a:off x="7567809" y="5797428"/>
            <a:ext cx="1553" cy="34884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FF8DBDA-CE5C-48ED-9605-914B88F83464}"/>
              </a:ext>
            </a:extLst>
          </p:cNvPr>
          <p:cNvCxnSpPr>
            <a:cxnSpLocks/>
            <a:stCxn id="28" idx="1"/>
            <a:endCxn id="17" idx="3"/>
          </p:cNvCxnSpPr>
          <p:nvPr/>
        </p:nvCxnSpPr>
        <p:spPr>
          <a:xfrm flipV="1">
            <a:off x="7569362" y="4475146"/>
            <a:ext cx="0" cy="226121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7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CBFDE-9662-48D1-80B4-C3D2C48D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</a:t>
            </a:r>
            <a:r>
              <a:rPr lang="en-US" altLang="zh-TW" dirty="0"/>
              <a:t>91APP</a:t>
            </a:r>
            <a:r>
              <a:rPr lang="zh-TW" altLang="en-US" dirty="0"/>
              <a:t>量身訂做</a:t>
            </a:r>
            <a:r>
              <a:rPr lang="en-US" altLang="zh-TW" dirty="0"/>
              <a:t>:</a:t>
            </a:r>
            <a:r>
              <a:rPr lang="zh-TW" altLang="en-US" dirty="0"/>
              <a:t> 階層式 </a:t>
            </a:r>
            <a:r>
              <a:rPr lang="en-US" altLang="zh-TW" dirty="0"/>
              <a:t>configuration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9532C9-95B3-4002-A8FC-A0C553E0932B}"/>
              </a:ext>
            </a:extLst>
          </p:cNvPr>
          <p:cNvSpPr txBox="1"/>
          <p:nvPr/>
        </p:nvSpPr>
        <p:spPr>
          <a:xfrm>
            <a:off x="609600" y="1108455"/>
            <a:ext cx="1319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G</a:t>
            </a:r>
            <a:r>
              <a:rPr lang="en-US" altLang="zh-TW" sz="2400" dirty="0"/>
              <a:t>lobal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21A2B2-F76E-45F7-8D37-1EF8904AB78F}"/>
              </a:ext>
            </a:extLst>
          </p:cNvPr>
          <p:cNvSpPr txBox="1"/>
          <p:nvPr/>
        </p:nvSpPr>
        <p:spPr>
          <a:xfrm>
            <a:off x="3500581" y="1108455"/>
            <a:ext cx="1338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R</a:t>
            </a:r>
            <a:r>
              <a:rPr lang="en-US" altLang="zh-TW" sz="2400" dirty="0"/>
              <a:t>egion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BA5E42-9410-4DBD-ADD4-02F2BC4FCC24}"/>
              </a:ext>
            </a:extLst>
          </p:cNvPr>
          <p:cNvSpPr txBox="1"/>
          <p:nvPr/>
        </p:nvSpPr>
        <p:spPr>
          <a:xfrm>
            <a:off x="6391564" y="1108455"/>
            <a:ext cx="15420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M</a:t>
            </a:r>
            <a:r>
              <a:rPr lang="en-US" altLang="zh-TW" sz="2400" dirty="0"/>
              <a:t>arket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2ED9CE-C2EA-4F60-905F-9B23268CDD23}"/>
              </a:ext>
            </a:extLst>
          </p:cNvPr>
          <p:cNvSpPr txBox="1"/>
          <p:nvPr/>
        </p:nvSpPr>
        <p:spPr>
          <a:xfrm>
            <a:off x="9282545" y="1108455"/>
            <a:ext cx="1058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S</a:t>
            </a:r>
            <a:r>
              <a:rPr lang="en-US" altLang="zh-TW" sz="2400" dirty="0"/>
              <a:t>hop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B7C690A-7474-448F-94C1-9E4E24AAD540}"/>
              </a:ext>
            </a:extLst>
          </p:cNvPr>
          <p:cNvCxnSpPr>
            <a:cxnSpLocks/>
          </p:cNvCxnSpPr>
          <p:nvPr/>
        </p:nvCxnSpPr>
        <p:spPr>
          <a:xfrm>
            <a:off x="2789381" y="129318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5AE6EE9-9A45-4C32-866F-70E127666E91}"/>
              </a:ext>
            </a:extLst>
          </p:cNvPr>
          <p:cNvCxnSpPr>
            <a:cxnSpLocks/>
          </p:cNvCxnSpPr>
          <p:nvPr/>
        </p:nvCxnSpPr>
        <p:spPr>
          <a:xfrm>
            <a:off x="5680363" y="129318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E21F2E1-3F5A-4B1E-854D-724FCC91BBA7}"/>
              </a:ext>
            </a:extLst>
          </p:cNvPr>
          <p:cNvCxnSpPr>
            <a:cxnSpLocks/>
          </p:cNvCxnSpPr>
          <p:nvPr/>
        </p:nvCxnSpPr>
        <p:spPr>
          <a:xfrm>
            <a:off x="8654472" y="129318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4D9A201-81E9-4184-BE66-CE9B90446F23}"/>
              </a:ext>
            </a:extLst>
          </p:cNvPr>
          <p:cNvCxnSpPr/>
          <p:nvPr/>
        </p:nvCxnSpPr>
        <p:spPr>
          <a:xfrm>
            <a:off x="2789382" y="3934783"/>
            <a:ext cx="8460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E764368-8A67-4ADA-B00F-2CF04FB1D5E6}"/>
              </a:ext>
            </a:extLst>
          </p:cNvPr>
          <p:cNvCxnSpPr/>
          <p:nvPr/>
        </p:nvCxnSpPr>
        <p:spPr>
          <a:xfrm>
            <a:off x="5680363" y="3242055"/>
            <a:ext cx="527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C11B0-E930-44DA-9DEC-4B8DB6E92065}"/>
              </a:ext>
            </a:extLst>
          </p:cNvPr>
          <p:cNvCxnSpPr/>
          <p:nvPr/>
        </p:nvCxnSpPr>
        <p:spPr>
          <a:xfrm>
            <a:off x="8654473" y="2632455"/>
            <a:ext cx="2299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250242-D64B-4AE8-A014-7588B608D625}"/>
              </a:ext>
            </a:extLst>
          </p:cNvPr>
          <p:cNvSpPr txBox="1"/>
          <p:nvPr/>
        </p:nvSpPr>
        <p:spPr>
          <a:xfrm>
            <a:off x="503095" y="3242056"/>
            <a:ext cx="205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Global Settings</a:t>
            </a:r>
          </a:p>
          <a:p>
            <a:r>
              <a:rPr lang="en-US" altLang="zh-TW" sz="2400" dirty="0"/>
              <a:t>Schema</a:t>
            </a:r>
          </a:p>
          <a:p>
            <a:r>
              <a:rPr lang="en-US" altLang="zh-TW" sz="2400" dirty="0"/>
              <a:t>Comments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8682A-4BE3-41A1-BE57-2CB2F86BBBBA}"/>
              </a:ext>
            </a:extLst>
          </p:cNvPr>
          <p:cNvSpPr txBox="1"/>
          <p:nvPr/>
        </p:nvSpPr>
        <p:spPr>
          <a:xfrm>
            <a:off x="3172098" y="2416736"/>
            <a:ext cx="2236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Regional Default</a:t>
            </a:r>
          </a:p>
          <a:p>
            <a:r>
              <a:rPr lang="en-US" altLang="zh-TW" sz="2400" dirty="0"/>
              <a:t>(Global)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5DDB87E-E48B-4CA8-98FF-AD6FA5412F91}"/>
              </a:ext>
            </a:extLst>
          </p:cNvPr>
          <p:cNvSpPr txBox="1"/>
          <p:nvPr/>
        </p:nvSpPr>
        <p:spPr>
          <a:xfrm>
            <a:off x="2686898" y="3585971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ap-northeast-1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5F915F9-DB42-46F9-AFE4-EE1347A7B426}"/>
              </a:ext>
            </a:extLst>
          </p:cNvPr>
          <p:cNvSpPr txBox="1"/>
          <p:nvPr/>
        </p:nvSpPr>
        <p:spPr>
          <a:xfrm>
            <a:off x="2686898" y="439458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ap-southeast-1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C12A8B8-6165-4A55-AFE1-F4CA76DA1DC3}"/>
              </a:ext>
            </a:extLst>
          </p:cNvPr>
          <p:cNvSpPr txBox="1"/>
          <p:nvPr/>
        </p:nvSpPr>
        <p:spPr>
          <a:xfrm>
            <a:off x="5689361" y="283168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tw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DE4467-0D08-45D7-AB07-DD5A6A29B5AC}"/>
              </a:ext>
            </a:extLst>
          </p:cNvPr>
          <p:cNvSpPr txBox="1"/>
          <p:nvPr/>
        </p:nvSpPr>
        <p:spPr>
          <a:xfrm>
            <a:off x="5689361" y="3538916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xxx (market02)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C957C3-37B1-4663-A734-CF87FF9D70B2}"/>
              </a:ext>
            </a:extLst>
          </p:cNvPr>
          <p:cNvSpPr txBox="1"/>
          <p:nvPr/>
        </p:nvSpPr>
        <p:spPr>
          <a:xfrm>
            <a:off x="5707633" y="439458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xxx (market03)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B3224A-467B-4A21-94F2-117210E1B88A}"/>
              </a:ext>
            </a:extLst>
          </p:cNvPr>
          <p:cNvSpPr txBox="1"/>
          <p:nvPr/>
        </p:nvSpPr>
        <p:spPr>
          <a:xfrm>
            <a:off x="8654472" y="2244882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9527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E062CC6-E73D-43E3-BDA1-270509611BBE}"/>
              </a:ext>
            </a:extLst>
          </p:cNvPr>
          <p:cNvSpPr txBox="1"/>
          <p:nvPr/>
        </p:nvSpPr>
        <p:spPr>
          <a:xfrm>
            <a:off x="8654472" y="2831319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9528</a:t>
            </a:r>
            <a:endParaRPr lang="zh-TW" altLang="en-US" sz="2400" dirty="0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007E878-70DC-46A4-8421-725B71173771}"/>
              </a:ext>
            </a:extLst>
          </p:cNvPr>
          <p:cNvCxnSpPr>
            <a:cxnSpLocks/>
          </p:cNvCxnSpPr>
          <p:nvPr/>
        </p:nvCxnSpPr>
        <p:spPr>
          <a:xfrm>
            <a:off x="503095" y="5069901"/>
            <a:ext cx="10746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35620BA6-ED5D-400B-95FA-8652D3A4646B}"/>
              </a:ext>
            </a:extLst>
          </p:cNvPr>
          <p:cNvSpPr/>
          <p:nvPr/>
        </p:nvSpPr>
        <p:spPr>
          <a:xfrm>
            <a:off x="2495902" y="1357410"/>
            <a:ext cx="668369" cy="58771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A276CB4-5EB4-46FB-84FE-A6EC08259C9E}"/>
              </a:ext>
            </a:extLst>
          </p:cNvPr>
          <p:cNvSpPr/>
          <p:nvPr/>
        </p:nvSpPr>
        <p:spPr>
          <a:xfrm>
            <a:off x="5390834" y="1357410"/>
            <a:ext cx="668369" cy="58771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D401236F-AAA3-4947-BE6B-BF42017FBBDB}"/>
              </a:ext>
            </a:extLst>
          </p:cNvPr>
          <p:cNvSpPr/>
          <p:nvPr/>
        </p:nvSpPr>
        <p:spPr>
          <a:xfrm>
            <a:off x="8322293" y="1357410"/>
            <a:ext cx="668369" cy="58771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88CFC8-B121-4625-BDF7-BF7D23372ED0}"/>
              </a:ext>
            </a:extLst>
          </p:cNvPr>
          <p:cNvSpPr txBox="1"/>
          <p:nvPr/>
        </p:nvSpPr>
        <p:spPr>
          <a:xfrm>
            <a:off x="179108" y="5236920"/>
            <a:ext cx="11165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組態 </a:t>
            </a:r>
            <a:r>
              <a:rPr lang="en-US" altLang="zh-TW" sz="2400" dirty="0"/>
              <a:t>(configuration) </a:t>
            </a:r>
            <a:r>
              <a:rPr lang="zh-TW" altLang="en-US" sz="2400" dirty="0"/>
              <a:t>的原始檔目錄結構，以方便管理為設計目標，團隊分工優化</a:t>
            </a:r>
            <a:br>
              <a:rPr lang="en-US" altLang="zh-TW" sz="2400" dirty="0"/>
            </a:br>
            <a:r>
              <a:rPr lang="zh-TW" altLang="en-US" sz="2400" dirty="0"/>
              <a:t>為第一優先。目錄階層直接對應 </a:t>
            </a:r>
            <a:r>
              <a:rPr lang="en-US" altLang="zh-TW" sz="2400" dirty="0"/>
              <a:t>Global / Region / Market / Shop </a:t>
            </a:r>
            <a:r>
              <a:rPr lang="zh-TW" altLang="en-US" sz="2400" dirty="0"/>
              <a:t>四層繼承階層。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627DC2B-7658-4066-89FA-2D1E2B21E509}"/>
              </a:ext>
            </a:extLst>
          </p:cNvPr>
          <p:cNvSpPr/>
          <p:nvPr/>
        </p:nvSpPr>
        <p:spPr>
          <a:xfrm>
            <a:off x="503095" y="1129148"/>
            <a:ext cx="11185811" cy="3950585"/>
          </a:xfrm>
          <a:prstGeom prst="roundRect">
            <a:avLst>
              <a:gd name="adj" fmla="val 5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5867" dirty="0"/>
              <a:t>One Git Repo</a:t>
            </a:r>
            <a:endParaRPr lang="zh-TW" altLang="en-US" sz="5867" dirty="0"/>
          </a:p>
        </p:txBody>
      </p:sp>
    </p:spTree>
    <p:extLst>
      <p:ext uri="{BB962C8B-B14F-4D97-AF65-F5344CB8AC3E}">
        <p14:creationId xmlns:p14="http://schemas.microsoft.com/office/powerpoint/2010/main" val="221426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CBFDE-9662-48D1-80B4-C3D2C48D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</a:t>
            </a:r>
            <a:r>
              <a:rPr lang="en-US" altLang="zh-TW" dirty="0"/>
              <a:t>91APP</a:t>
            </a:r>
            <a:r>
              <a:rPr lang="zh-TW" altLang="en-US" dirty="0"/>
              <a:t>量身訂做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configuration deploy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9532C9-95B3-4002-A8FC-A0C553E0932B}"/>
              </a:ext>
            </a:extLst>
          </p:cNvPr>
          <p:cNvSpPr txBox="1"/>
          <p:nvPr/>
        </p:nvSpPr>
        <p:spPr>
          <a:xfrm>
            <a:off x="609600" y="1103744"/>
            <a:ext cx="1319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r>
              <a:rPr lang="en-US" altLang="zh-TW" sz="2400" dirty="0"/>
              <a:t>lobal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21A2B2-F76E-45F7-8D37-1EF8904AB78F}"/>
              </a:ext>
            </a:extLst>
          </p:cNvPr>
          <p:cNvSpPr txBox="1"/>
          <p:nvPr/>
        </p:nvSpPr>
        <p:spPr>
          <a:xfrm>
            <a:off x="3500581" y="1103744"/>
            <a:ext cx="1338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</a:t>
            </a:r>
            <a:r>
              <a:rPr lang="en-US" altLang="zh-TW" sz="2400" dirty="0"/>
              <a:t>egion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BA5E42-9410-4DBD-ADD4-02F2BC4FCC24}"/>
              </a:ext>
            </a:extLst>
          </p:cNvPr>
          <p:cNvSpPr txBox="1"/>
          <p:nvPr/>
        </p:nvSpPr>
        <p:spPr>
          <a:xfrm>
            <a:off x="6391564" y="1103744"/>
            <a:ext cx="15420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M</a:t>
            </a:r>
            <a:r>
              <a:rPr lang="en-US" altLang="zh-TW" sz="2400" dirty="0"/>
              <a:t>arket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2ED9CE-C2EA-4F60-905F-9B23268CDD23}"/>
              </a:ext>
            </a:extLst>
          </p:cNvPr>
          <p:cNvSpPr txBox="1"/>
          <p:nvPr/>
        </p:nvSpPr>
        <p:spPr>
          <a:xfrm>
            <a:off x="9282545" y="1103744"/>
            <a:ext cx="1058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S</a:t>
            </a:r>
            <a:r>
              <a:rPr lang="en-US" altLang="zh-TW" sz="2400" dirty="0"/>
              <a:t>hop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B7C690A-7474-448F-94C1-9E4E24AAD540}"/>
              </a:ext>
            </a:extLst>
          </p:cNvPr>
          <p:cNvCxnSpPr>
            <a:cxnSpLocks/>
          </p:cNvCxnSpPr>
          <p:nvPr/>
        </p:nvCxnSpPr>
        <p:spPr>
          <a:xfrm>
            <a:off x="2789381" y="1288473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5AE6EE9-9A45-4C32-866F-70E127666E91}"/>
              </a:ext>
            </a:extLst>
          </p:cNvPr>
          <p:cNvCxnSpPr>
            <a:cxnSpLocks/>
          </p:cNvCxnSpPr>
          <p:nvPr/>
        </p:nvCxnSpPr>
        <p:spPr>
          <a:xfrm>
            <a:off x="5680363" y="1288473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E21F2E1-3F5A-4B1E-854D-724FCC91BBA7}"/>
              </a:ext>
            </a:extLst>
          </p:cNvPr>
          <p:cNvCxnSpPr>
            <a:cxnSpLocks/>
          </p:cNvCxnSpPr>
          <p:nvPr/>
        </p:nvCxnSpPr>
        <p:spPr>
          <a:xfrm>
            <a:off x="8654472" y="1288473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4D9A201-81E9-4184-BE66-CE9B90446F23}"/>
              </a:ext>
            </a:extLst>
          </p:cNvPr>
          <p:cNvCxnSpPr/>
          <p:nvPr/>
        </p:nvCxnSpPr>
        <p:spPr>
          <a:xfrm>
            <a:off x="2789382" y="4131796"/>
            <a:ext cx="8460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E764368-8A67-4ADA-B00F-2CF04FB1D5E6}"/>
              </a:ext>
            </a:extLst>
          </p:cNvPr>
          <p:cNvCxnSpPr/>
          <p:nvPr/>
        </p:nvCxnSpPr>
        <p:spPr>
          <a:xfrm>
            <a:off x="5680363" y="3237344"/>
            <a:ext cx="527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C11B0-E930-44DA-9DEC-4B8DB6E92065}"/>
              </a:ext>
            </a:extLst>
          </p:cNvPr>
          <p:cNvCxnSpPr/>
          <p:nvPr/>
        </p:nvCxnSpPr>
        <p:spPr>
          <a:xfrm>
            <a:off x="8654473" y="2627744"/>
            <a:ext cx="2299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250242-D64B-4AE8-A014-7588B608D625}"/>
              </a:ext>
            </a:extLst>
          </p:cNvPr>
          <p:cNvSpPr txBox="1"/>
          <p:nvPr/>
        </p:nvSpPr>
        <p:spPr>
          <a:xfrm>
            <a:off x="503095" y="3237345"/>
            <a:ext cx="205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Global Settings</a:t>
            </a:r>
          </a:p>
          <a:p>
            <a:r>
              <a:rPr lang="en-US" altLang="zh-TW" sz="2400" dirty="0"/>
              <a:t>Schema</a:t>
            </a:r>
          </a:p>
          <a:p>
            <a:r>
              <a:rPr lang="en-US" altLang="zh-TW" sz="2400" dirty="0"/>
              <a:t>Comments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8682A-4BE3-41A1-BE57-2CB2F86BBBBA}"/>
              </a:ext>
            </a:extLst>
          </p:cNvPr>
          <p:cNvSpPr txBox="1"/>
          <p:nvPr/>
        </p:nvSpPr>
        <p:spPr>
          <a:xfrm>
            <a:off x="3172098" y="2412025"/>
            <a:ext cx="2236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Regional Default</a:t>
            </a:r>
          </a:p>
          <a:p>
            <a:r>
              <a:rPr lang="en-US" altLang="zh-TW" sz="2400" dirty="0"/>
              <a:t>(Global)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5DDB87E-E48B-4CA8-98FF-AD6FA5412F91}"/>
              </a:ext>
            </a:extLst>
          </p:cNvPr>
          <p:cNvSpPr txBox="1"/>
          <p:nvPr/>
        </p:nvSpPr>
        <p:spPr>
          <a:xfrm>
            <a:off x="2734565" y="369234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ap-northeast-1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5F915F9-DB42-46F9-AFE4-EE1347A7B426}"/>
              </a:ext>
            </a:extLst>
          </p:cNvPr>
          <p:cNvSpPr txBox="1"/>
          <p:nvPr/>
        </p:nvSpPr>
        <p:spPr>
          <a:xfrm>
            <a:off x="2747159" y="4614632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ap-southeast-1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C12A8B8-6165-4A55-AFE1-F4CA76DA1DC3}"/>
              </a:ext>
            </a:extLst>
          </p:cNvPr>
          <p:cNvSpPr txBox="1"/>
          <p:nvPr/>
        </p:nvSpPr>
        <p:spPr>
          <a:xfrm>
            <a:off x="5689361" y="2826976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tw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DE4467-0D08-45D7-AB07-DD5A6A29B5AC}"/>
              </a:ext>
            </a:extLst>
          </p:cNvPr>
          <p:cNvSpPr txBox="1"/>
          <p:nvPr/>
        </p:nvSpPr>
        <p:spPr>
          <a:xfrm>
            <a:off x="5689361" y="3534205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hk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C957C3-37B1-4663-A734-CF87FF9D70B2}"/>
              </a:ext>
            </a:extLst>
          </p:cNvPr>
          <p:cNvSpPr txBox="1"/>
          <p:nvPr/>
        </p:nvSpPr>
        <p:spPr>
          <a:xfrm>
            <a:off x="5707633" y="4389876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my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B3224A-467B-4A21-94F2-117210E1B88A}"/>
              </a:ext>
            </a:extLst>
          </p:cNvPr>
          <p:cNvSpPr txBox="1"/>
          <p:nvPr/>
        </p:nvSpPr>
        <p:spPr>
          <a:xfrm>
            <a:off x="8654472" y="2240171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9527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E062CC6-E73D-43E3-BDA1-270509611BBE}"/>
              </a:ext>
            </a:extLst>
          </p:cNvPr>
          <p:cNvSpPr txBox="1"/>
          <p:nvPr/>
        </p:nvSpPr>
        <p:spPr>
          <a:xfrm>
            <a:off x="8654472" y="2826608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9528</a:t>
            </a:r>
            <a:endParaRPr lang="zh-TW" altLang="en-US" sz="2400" dirty="0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007E878-70DC-46A4-8421-725B71173771}"/>
              </a:ext>
            </a:extLst>
          </p:cNvPr>
          <p:cNvCxnSpPr>
            <a:cxnSpLocks/>
          </p:cNvCxnSpPr>
          <p:nvPr/>
        </p:nvCxnSpPr>
        <p:spPr>
          <a:xfrm>
            <a:off x="503095" y="5065190"/>
            <a:ext cx="10746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C2B8FA50-3E3B-461E-8CD5-2BA4F2DC6281}"/>
              </a:ext>
            </a:extLst>
          </p:cNvPr>
          <p:cNvSpPr/>
          <p:nvPr/>
        </p:nvSpPr>
        <p:spPr>
          <a:xfrm>
            <a:off x="2495902" y="1352699"/>
            <a:ext cx="668369" cy="587717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0E6A7005-E7E1-40A5-A9A9-D2F468E7E622}"/>
              </a:ext>
            </a:extLst>
          </p:cNvPr>
          <p:cNvSpPr/>
          <p:nvPr/>
        </p:nvSpPr>
        <p:spPr>
          <a:xfrm>
            <a:off x="5390834" y="1352699"/>
            <a:ext cx="668369" cy="587717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342FDF70-80CB-4BAD-88D6-8729F5799EE3}"/>
              </a:ext>
            </a:extLst>
          </p:cNvPr>
          <p:cNvSpPr/>
          <p:nvPr/>
        </p:nvSpPr>
        <p:spPr>
          <a:xfrm>
            <a:off x="8322293" y="1352699"/>
            <a:ext cx="668369" cy="587717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CE8EFB9-BE39-41B5-9D37-153BFFCF8019}"/>
              </a:ext>
            </a:extLst>
          </p:cNvPr>
          <p:cNvSpPr txBox="1"/>
          <p:nvPr/>
        </p:nvSpPr>
        <p:spPr>
          <a:xfrm>
            <a:off x="-9019" y="5059429"/>
            <a:ext cx="12210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組態 </a:t>
            </a:r>
            <a:r>
              <a:rPr lang="en-US" altLang="zh-TW" sz="2400" dirty="0"/>
              <a:t>(configuration) </a:t>
            </a:r>
            <a:r>
              <a:rPr lang="zh-TW" altLang="en-US" sz="2400" dirty="0"/>
              <a:t>編譯後的結構，以方部署與執行效率最佳化為設計目標。目錄階層</a:t>
            </a:r>
            <a:endParaRPr lang="en-US" altLang="zh-TW" sz="2400" dirty="0"/>
          </a:p>
          <a:p>
            <a:r>
              <a:rPr lang="zh-TW" altLang="en-US" sz="2400" dirty="0"/>
              <a:t>直接攤平，以 </a:t>
            </a:r>
            <a:r>
              <a:rPr lang="en-US" altLang="zh-TW" sz="2400" dirty="0"/>
              <a:t>Region </a:t>
            </a:r>
            <a:r>
              <a:rPr lang="zh-TW" altLang="en-US" sz="2400" dirty="0"/>
              <a:t>為主體</a:t>
            </a:r>
            <a:r>
              <a:rPr lang="en-US" altLang="zh-TW" sz="2400" dirty="0"/>
              <a:t>, </a:t>
            </a:r>
            <a:r>
              <a:rPr lang="zh-TW" altLang="en-US" sz="2400" dirty="0"/>
              <a:t>每個 </a:t>
            </a:r>
            <a:r>
              <a:rPr lang="en-US" altLang="zh-TW" sz="2400" dirty="0"/>
              <a:t>Market / Shop </a:t>
            </a:r>
            <a:r>
              <a:rPr lang="zh-TW" altLang="en-US" sz="2400" dirty="0"/>
              <a:t>都有所有的組態設定，</a:t>
            </a:r>
            <a:r>
              <a:rPr lang="en-US" altLang="zh-TW" sz="2400" dirty="0"/>
              <a:t>Client </a:t>
            </a:r>
            <a:r>
              <a:rPr lang="zh-TW" altLang="en-US" sz="2400" dirty="0"/>
              <a:t>一次 </a:t>
            </a:r>
            <a:r>
              <a:rPr lang="en-US" altLang="zh-TW" sz="2400" dirty="0"/>
              <a:t>GET </a:t>
            </a:r>
          </a:p>
          <a:p>
            <a:r>
              <a:rPr lang="zh-TW" altLang="en-US" sz="2400" dirty="0"/>
              <a:t>就能完成讀取設定值的動作。 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6BD26ECE-506B-45B4-A3EB-43C3DE3BBF21}"/>
              </a:ext>
            </a:extLst>
          </p:cNvPr>
          <p:cNvSpPr/>
          <p:nvPr/>
        </p:nvSpPr>
        <p:spPr>
          <a:xfrm>
            <a:off x="5754259" y="1187303"/>
            <a:ext cx="5934645" cy="1988486"/>
          </a:xfrm>
          <a:prstGeom prst="roundRect">
            <a:avLst>
              <a:gd name="adj" fmla="val 5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5867" dirty="0"/>
              <a:t>One Deployment</a:t>
            </a:r>
            <a:endParaRPr lang="zh-TW" altLang="en-US" sz="5867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42B2F51-2AA7-4B44-BE8A-90656262A5F0}"/>
              </a:ext>
            </a:extLst>
          </p:cNvPr>
          <p:cNvSpPr/>
          <p:nvPr/>
        </p:nvSpPr>
        <p:spPr>
          <a:xfrm>
            <a:off x="5754259" y="3301268"/>
            <a:ext cx="5934646" cy="779232"/>
          </a:xfrm>
          <a:prstGeom prst="roundRect">
            <a:avLst>
              <a:gd name="adj" fmla="val 5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5867" dirty="0"/>
              <a:t>One Deployment</a:t>
            </a:r>
            <a:endParaRPr lang="zh-TW" altLang="en-US" sz="5867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4AECEA6E-E764-495B-BFA9-B8D66AB86CDE}"/>
              </a:ext>
            </a:extLst>
          </p:cNvPr>
          <p:cNvSpPr/>
          <p:nvPr/>
        </p:nvSpPr>
        <p:spPr>
          <a:xfrm>
            <a:off x="5754259" y="4209519"/>
            <a:ext cx="5934646" cy="784060"/>
          </a:xfrm>
          <a:prstGeom prst="roundRect">
            <a:avLst>
              <a:gd name="adj" fmla="val 5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5867" dirty="0"/>
              <a:t>One Deployment</a:t>
            </a:r>
            <a:endParaRPr lang="zh-TW" altLang="en-US" sz="5867" dirty="0"/>
          </a:p>
        </p:txBody>
      </p:sp>
    </p:spTree>
    <p:extLst>
      <p:ext uri="{BB962C8B-B14F-4D97-AF65-F5344CB8AC3E}">
        <p14:creationId xmlns:p14="http://schemas.microsoft.com/office/powerpoint/2010/main" val="274216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EFB29-6233-4CA7-95DB-F346E766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 as code</a:t>
            </a:r>
            <a:endParaRPr lang="zh-TW" altLang="en-US" dirty="0"/>
          </a:p>
        </p:txBody>
      </p:sp>
      <p:pic>
        <p:nvPicPr>
          <p:cNvPr id="3074" name="Picture 2" descr="https://columns.chicken-house.net/wp-content/uploads/2017/08/cicd-naive.png">
            <a:extLst>
              <a:ext uri="{FF2B5EF4-FFF2-40B4-BE49-F238E27FC236}">
                <a16:creationId xmlns:a16="http://schemas.microsoft.com/office/drawing/2014/main" id="{609D6E8D-1D88-460F-8715-130307F85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" y="1163312"/>
            <a:ext cx="9672320" cy="51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A000B1-55B8-42CD-A380-4B0ADCFD12F7}"/>
              </a:ext>
            </a:extLst>
          </p:cNvPr>
          <p:cNvSpPr/>
          <p:nvPr/>
        </p:nvSpPr>
        <p:spPr>
          <a:xfrm>
            <a:off x="162560" y="5800835"/>
            <a:ext cx="3891280" cy="5280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版本控制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B6466A-A93E-4DA3-BBA4-C70789734635}"/>
              </a:ext>
            </a:extLst>
          </p:cNvPr>
          <p:cNvSpPr/>
          <p:nvPr/>
        </p:nvSpPr>
        <p:spPr>
          <a:xfrm>
            <a:off x="9270460" y="5800835"/>
            <a:ext cx="2758980" cy="5280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生產環境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F44B9A-16A1-48A8-8AC9-05CD1093301F}"/>
              </a:ext>
            </a:extLst>
          </p:cNvPr>
          <p:cNvSpPr/>
          <p:nvPr/>
        </p:nvSpPr>
        <p:spPr>
          <a:xfrm>
            <a:off x="1341120" y="1163312"/>
            <a:ext cx="1137920" cy="11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JSON</a:t>
            </a:r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階層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BD1B2-D99A-4D9E-8459-67D1AB6839D3}"/>
              </a:ext>
            </a:extLst>
          </p:cNvPr>
          <p:cNvSpPr/>
          <p:nvPr/>
        </p:nvSpPr>
        <p:spPr>
          <a:xfrm>
            <a:off x="1224280" y="3482074"/>
            <a:ext cx="1371600" cy="11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驗證</a:t>
            </a:r>
            <a:r>
              <a:rPr lang="en-US" altLang="zh-TW" sz="2400" dirty="0"/>
              <a:t>&amp;</a:t>
            </a:r>
            <a:r>
              <a:rPr lang="zh-TW" altLang="en-US" sz="2400" dirty="0"/>
              <a:t>測試 </a:t>
            </a:r>
            <a:r>
              <a:rPr lang="en-US" altLang="zh-TW" sz="2400" dirty="0"/>
              <a:t>(</a:t>
            </a:r>
            <a:r>
              <a:rPr lang="zh-TW" altLang="en-US" sz="2400" dirty="0"/>
              <a:t>開發環境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6B7ABC-1E12-4AD0-891E-C1047BF028F1}"/>
              </a:ext>
            </a:extLst>
          </p:cNvPr>
          <p:cNvSpPr/>
          <p:nvPr/>
        </p:nvSpPr>
        <p:spPr>
          <a:xfrm>
            <a:off x="3088640" y="2051796"/>
            <a:ext cx="1442720" cy="159811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 cmpd="dbl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Config</a:t>
            </a:r>
          </a:p>
          <a:p>
            <a:pPr algn="ctr"/>
            <a:r>
              <a:rPr lang="en-US" altLang="zh-TW" sz="2400" dirty="0"/>
              <a:t>Repo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DD59AE-35DC-4D7E-8EA9-E5FC9BC345E7}"/>
              </a:ext>
            </a:extLst>
          </p:cNvPr>
          <p:cNvSpPr/>
          <p:nvPr/>
        </p:nvSpPr>
        <p:spPr>
          <a:xfrm>
            <a:off x="4960620" y="3528890"/>
            <a:ext cx="1371600" cy="2406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Build</a:t>
            </a:r>
          </a:p>
          <a:p>
            <a:pPr algn="ctr"/>
            <a:r>
              <a:rPr lang="en-US" altLang="zh-TW" sz="2400" dirty="0"/>
              <a:t>+</a:t>
            </a:r>
          </a:p>
          <a:p>
            <a:pPr algn="ctr"/>
            <a:r>
              <a:rPr lang="en-US" altLang="zh-TW" sz="2400" dirty="0"/>
              <a:t>Test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01C5E-DE9E-4708-8DE5-79F37DC3128D}"/>
              </a:ext>
            </a:extLst>
          </p:cNvPr>
          <p:cNvSpPr/>
          <p:nvPr/>
        </p:nvSpPr>
        <p:spPr>
          <a:xfrm>
            <a:off x="4150359" y="5800835"/>
            <a:ext cx="5022823" cy="5280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自動化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F41828-D4FA-44E0-80D4-D4494BE464A0}"/>
              </a:ext>
            </a:extLst>
          </p:cNvPr>
          <p:cNvSpPr/>
          <p:nvPr/>
        </p:nvSpPr>
        <p:spPr>
          <a:xfrm>
            <a:off x="6578600" y="4043155"/>
            <a:ext cx="1559560" cy="16774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Runtime</a:t>
            </a:r>
          </a:p>
          <a:p>
            <a:pPr algn="ctr"/>
            <a:r>
              <a:rPr lang="en-US" altLang="zh-TW" sz="2400" dirty="0"/>
              <a:t>Config Package</a:t>
            </a:r>
          </a:p>
          <a:p>
            <a:pPr algn="ctr"/>
            <a:r>
              <a:rPr lang="en-US" altLang="zh-TW" sz="2400" dirty="0"/>
              <a:t>(Optimized)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AA2453-AB3A-4680-A168-55C6F0F41E9E}"/>
              </a:ext>
            </a:extLst>
          </p:cNvPr>
          <p:cNvSpPr/>
          <p:nvPr/>
        </p:nvSpPr>
        <p:spPr>
          <a:xfrm>
            <a:off x="10327640" y="1163313"/>
            <a:ext cx="1559560" cy="4557277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 cmpd="dbl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Consul</a:t>
            </a:r>
          </a:p>
          <a:p>
            <a:pPr algn="ctr"/>
            <a:r>
              <a:rPr lang="en-US" altLang="zh-TW" sz="2400" dirty="0"/>
              <a:t>(KV-Store)</a:t>
            </a:r>
            <a:endParaRPr lang="zh-TW" altLang="en-US" sz="2400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A2241944-4AE6-459B-B119-A5306ADF57C0}"/>
              </a:ext>
            </a:extLst>
          </p:cNvPr>
          <p:cNvSpPr/>
          <p:nvPr/>
        </p:nvSpPr>
        <p:spPr>
          <a:xfrm>
            <a:off x="9733280" y="2559795"/>
            <a:ext cx="711200" cy="39624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4851DB-8F6C-4DB0-9771-C24F0928E877}"/>
              </a:ext>
            </a:extLst>
          </p:cNvPr>
          <p:cNvSpPr/>
          <p:nvPr/>
        </p:nvSpPr>
        <p:spPr>
          <a:xfrm>
            <a:off x="7927339" y="1675875"/>
            <a:ext cx="1805940" cy="2276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S3</a:t>
            </a:r>
          </a:p>
          <a:p>
            <a:pPr algn="ctr"/>
            <a:r>
              <a:rPr lang="en-US" altLang="zh-TW" sz="2400" dirty="0"/>
              <a:t>(config)</a:t>
            </a:r>
          </a:p>
          <a:p>
            <a:pPr algn="ctr"/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(map)</a:t>
            </a:r>
          </a:p>
          <a:p>
            <a:pPr algn="ctr"/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(document)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  <p:bldP spid="10" grpId="0" animBg="1"/>
      <p:bldP spid="11" grpId="0" animBg="1"/>
      <p:bldP spid="12" grpId="0" animBg="1"/>
      <p:bldP spid="5" grpId="0" animBg="1"/>
      <p:bldP spid="15" grpId="0" animBg="1"/>
      <p:bldP spid="16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DC0EB3-4FB7-4DE7-A8DA-0DA62DAE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內部服務</a:t>
            </a:r>
            <a:r>
              <a:rPr lang="en-US" altLang="zh-TW" dirty="0"/>
              <a:t>:</a:t>
            </a:r>
            <a:r>
              <a:rPr lang="zh-TW" altLang="en-US" dirty="0"/>
              <a:t> 不必再依賴 </a:t>
            </a:r>
            <a:r>
              <a:rPr lang="en-US" altLang="zh-TW" dirty="0"/>
              <a:t>DNS + Load Balancer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10BC5E-F970-4C14-A6FE-6A754CA65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73"/>
          <a:stretch/>
        </p:blipFill>
        <p:spPr>
          <a:xfrm>
            <a:off x="0" y="1634608"/>
            <a:ext cx="12192000" cy="52551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418FD16-3063-45E4-865E-149B0726E517}"/>
              </a:ext>
            </a:extLst>
          </p:cNvPr>
          <p:cNvSpPr/>
          <p:nvPr/>
        </p:nvSpPr>
        <p:spPr>
          <a:xfrm>
            <a:off x="115755" y="1989614"/>
            <a:ext cx="3670937" cy="20735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r>
              <a:rPr lang="zh-TW" altLang="en-US" dirty="0"/>
              <a:t>需要專屬 </a:t>
            </a:r>
            <a:r>
              <a:rPr lang="en-US" altLang="zh-TW" dirty="0"/>
              <a:t>Load Balancer, </a:t>
            </a:r>
          </a:p>
          <a:p>
            <a:r>
              <a:rPr lang="zh-TW" altLang="en-US" dirty="0"/>
              <a:t>也需要人工維護內部 </a:t>
            </a:r>
            <a:r>
              <a:rPr lang="en-US" altLang="zh-TW" dirty="0"/>
              <a:t>DNS</a:t>
            </a:r>
            <a:r>
              <a:rPr lang="zh-TW" altLang="en-US" dirty="0"/>
              <a:t> </a:t>
            </a:r>
            <a:r>
              <a:rPr lang="en-US" altLang="zh-TW" dirty="0"/>
              <a:t>records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767A9B-2118-4BD2-B5EA-99EFE392D864}"/>
              </a:ext>
            </a:extLst>
          </p:cNvPr>
          <p:cNvSpPr/>
          <p:nvPr/>
        </p:nvSpPr>
        <p:spPr>
          <a:xfrm>
            <a:off x="6247614" y="1634608"/>
            <a:ext cx="5230795" cy="428154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r>
              <a:rPr lang="zh-TW" altLang="en-US" dirty="0"/>
              <a:t>所有程序都整併在 </a:t>
            </a:r>
            <a:r>
              <a:rPr lang="en-US" altLang="zh-TW" dirty="0"/>
              <a:t>Service </a:t>
            </a:r>
            <a:r>
              <a:rPr lang="zh-TW" altLang="en-US" dirty="0"/>
              <a:t>啟動</a:t>
            </a:r>
            <a:endParaRPr lang="en-US" altLang="zh-TW" dirty="0"/>
          </a:p>
          <a:p>
            <a:r>
              <a:rPr lang="zh-TW" altLang="en-US" dirty="0"/>
              <a:t>時期自動完成。維運負擔降到最低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5501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ECE5D9-6C34-4A12-99A8-87D3CA80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2" y="522215"/>
            <a:ext cx="11329916" cy="516538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61B936-FA38-4566-9DB1-376F59DA1C7B}"/>
              </a:ext>
            </a:extLst>
          </p:cNvPr>
          <p:cNvSpPr txBox="1"/>
          <p:nvPr/>
        </p:nvSpPr>
        <p:spPr>
          <a:xfrm>
            <a:off x="437463" y="5687603"/>
            <a:ext cx="5948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https://ruddyblog.wordpress.com/2017/10/27/</a:t>
            </a:r>
            <a:r>
              <a:rPr lang="zh-TW" altLang="en-US" dirty="0">
                <a:hlinkClick r:id="rId4"/>
              </a:rPr>
              <a:t>看見全貌</a:t>
            </a:r>
            <a:r>
              <a:rPr lang="en-US" altLang="zh-TW" dirty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15859F-C734-47FA-993B-979A5892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A2B015-3135-4551-ABE3-13AE8E058AE5}"/>
              </a:ext>
            </a:extLst>
          </p:cNvPr>
          <p:cNvSpPr/>
          <p:nvPr/>
        </p:nvSpPr>
        <p:spPr>
          <a:xfrm rot="2572366">
            <a:off x="9318701" y="451388"/>
            <a:ext cx="3917795" cy="780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10/18 15:30 DE</a:t>
            </a:r>
          </a:p>
          <a:p>
            <a:pPr algn="ctr"/>
            <a:r>
              <a:rPr lang="en-US" altLang="zh-TW" sz="2000" b="1" dirty="0"/>
              <a:t>DevOps Days 2019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111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68220-1DB4-4854-BCBC-73A4562D1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069C68-3890-4F2A-99EE-1BE14CE7C4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EAC197-F872-4C6F-8DF1-6050851A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" y="0"/>
            <a:ext cx="1219116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3F5BA3-0C52-49B5-8333-D53954B0772E}"/>
              </a:ext>
            </a:extLst>
          </p:cNvPr>
          <p:cNvSpPr/>
          <p:nvPr/>
        </p:nvSpPr>
        <p:spPr>
          <a:xfrm rot="2572366">
            <a:off x="9318701" y="441863"/>
            <a:ext cx="3917795" cy="780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RECAP:</a:t>
            </a:r>
            <a:r>
              <a:rPr lang="zh-TW" altLang="en-US" sz="1600" b="1" dirty="0"/>
              <a:t> </a:t>
            </a:r>
            <a:endParaRPr lang="en-US" altLang="zh-TW" sz="1600" b="1" dirty="0"/>
          </a:p>
          <a:p>
            <a:pPr algn="ctr"/>
            <a:r>
              <a:rPr lang="en-US" altLang="zh-TW" sz="2000" b="1" dirty="0"/>
              <a:t>DevOps Days 2018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670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DEB3D-0A57-4379-AA07-08459958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挑戰 </a:t>
            </a:r>
            <a:r>
              <a:rPr lang="en-US" altLang="zh-TW" dirty="0"/>
              <a:t>#3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23D9839D-EDAF-44B9-9D83-832800F7513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8047" y="3242965"/>
            <a:ext cx="8534400" cy="461665"/>
          </a:xfrm>
        </p:spPr>
        <p:txBody>
          <a:bodyPr/>
          <a:lstStyle/>
          <a:p>
            <a:r>
              <a:rPr lang="zh-TW" altLang="en-US" sz="2000" dirty="0"/>
              <a:t>架構 </a:t>
            </a:r>
            <a:r>
              <a:rPr lang="en-US" altLang="zh-TW" sz="2000" dirty="0"/>
              <a:t>+</a:t>
            </a:r>
            <a:r>
              <a:rPr lang="zh-TW" altLang="en-US" sz="2000" dirty="0"/>
              <a:t> 基礎建設團隊</a:t>
            </a:r>
            <a:r>
              <a:rPr lang="en-US" altLang="zh-TW" sz="2000" dirty="0"/>
              <a:t>:</a:t>
            </a:r>
            <a:r>
              <a:rPr lang="zh-TW" altLang="en-US" sz="2000" dirty="0"/>
              <a:t> 為 </a:t>
            </a:r>
            <a:r>
              <a:rPr lang="en-US" altLang="zh-TW" sz="2000" dirty="0"/>
              <a:t>91APP</a:t>
            </a:r>
            <a:r>
              <a:rPr lang="zh-TW" altLang="en-US" sz="2000" dirty="0"/>
              <a:t> 的準備</a:t>
            </a:r>
            <a:r>
              <a:rPr lang="en-US" altLang="zh-TW" sz="2000" dirty="0"/>
              <a:t>:</a:t>
            </a:r>
            <a:r>
              <a:rPr lang="zh-TW" altLang="en-US" sz="2000" dirty="0"/>
              <a:t> 環境抽象化 </a:t>
            </a:r>
            <a:r>
              <a:rPr lang="en-US" altLang="zh-TW" sz="2000" dirty="0"/>
              <a:t>+</a:t>
            </a:r>
            <a:r>
              <a:rPr lang="zh-TW" altLang="en-US" sz="2000" dirty="0"/>
              <a:t> 基礎建設整合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77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D9A86-D219-4B2C-A196-D7672C32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 </a:t>
            </a:r>
            <a:r>
              <a:rPr lang="en-US" altLang="zh-TW" dirty="0"/>
              <a:t>“</a:t>
            </a:r>
            <a:r>
              <a:rPr lang="zh-TW" altLang="en-US" dirty="0"/>
              <a:t>環境</a:t>
            </a:r>
            <a:r>
              <a:rPr lang="en-US" altLang="zh-TW" dirty="0"/>
              <a:t>”?</a:t>
            </a:r>
            <a:endParaRPr 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D7160F6-6AF8-461F-AF36-0196D497400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84342" y="1125538"/>
            <a:ext cx="7207658" cy="475207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服務執行的環境</a:t>
            </a:r>
            <a:endParaRPr lang="en-US" altLang="zh-TW" sz="2800" dirty="0"/>
          </a:p>
          <a:p>
            <a:r>
              <a:rPr lang="en-US" altLang="zh-TW" sz="2800" dirty="0"/>
              <a:t>OS</a:t>
            </a:r>
          </a:p>
          <a:p>
            <a:r>
              <a:rPr lang="en-US" altLang="zh-TW" sz="2800" dirty="0"/>
              <a:t>Computing Resources</a:t>
            </a:r>
          </a:p>
          <a:p>
            <a:r>
              <a:rPr lang="en-US" altLang="zh-TW" sz="2800" dirty="0"/>
              <a:t>Network</a:t>
            </a:r>
          </a:p>
          <a:p>
            <a:pPr marL="0" indent="0">
              <a:buNone/>
            </a:pP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Configurations</a:t>
            </a:r>
          </a:p>
          <a:p>
            <a:r>
              <a:rPr lang="en-US" altLang="zh-TW" sz="2800" dirty="0"/>
              <a:t>Basic Config Connect To “Config Manager”</a:t>
            </a:r>
          </a:p>
          <a:p>
            <a:r>
              <a:rPr lang="en-US" sz="2800" dirty="0"/>
              <a:t>Basic Environment “Context”</a:t>
            </a:r>
          </a:p>
          <a:p>
            <a:r>
              <a:rPr lang="en-US" sz="2800" dirty="0"/>
              <a:t>Hint Information for Core SDK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89E5EAB-129C-490F-B44B-172CB94B9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5"/>
          <a:stretch/>
        </p:blipFill>
        <p:spPr bwMode="auto">
          <a:xfrm>
            <a:off x="379142" y="998726"/>
            <a:ext cx="4495298" cy="49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1AD53F-6B48-4D3F-B941-D10597A8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42" y="5173374"/>
            <a:ext cx="4495298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94DE3-6DC0-449D-94C5-CBFE8C5C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SDK </a:t>
            </a:r>
            <a:r>
              <a:rPr lang="zh-TW" altLang="en-US" dirty="0"/>
              <a:t>如何找到 </a:t>
            </a:r>
            <a:r>
              <a:rPr lang="en-US" altLang="zh-TW" dirty="0"/>
              <a:t>Config Server </a:t>
            </a:r>
            <a:r>
              <a:rPr lang="zh-TW" altLang="en-US" dirty="0"/>
              <a:t>在哪裡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719BAE-5781-42DB-BE74-80DE94D7D531}"/>
              </a:ext>
            </a:extLst>
          </p:cNvPr>
          <p:cNvSpPr/>
          <p:nvPr/>
        </p:nvSpPr>
        <p:spPr>
          <a:xfrm>
            <a:off x="1563346" y="2019376"/>
            <a:ext cx="4844883" cy="37708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TW" sz="2400" dirty="0"/>
              <a:t>ENV:</a:t>
            </a:r>
          </a:p>
          <a:p>
            <a:pPr algn="r"/>
            <a:r>
              <a:rPr lang="en-US" altLang="zh-TW" sz="2400" dirty="0"/>
              <a:t>CONFIG_SOURCE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</a:p>
          <a:p>
            <a:pPr algn="r"/>
            <a:r>
              <a:rPr lang="en-US" altLang="zh-TW" sz="2400" dirty="0"/>
              <a:t>MARKET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</a:p>
          <a:p>
            <a:pPr algn="r"/>
            <a:r>
              <a:rPr lang="en-US" altLang="zh-TW" sz="2400" dirty="0"/>
              <a:t>…</a:t>
            </a:r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847467-1052-4AFF-91C0-1F4B9F39A149}"/>
              </a:ext>
            </a:extLst>
          </p:cNvPr>
          <p:cNvSpPr txBox="1"/>
          <p:nvPr/>
        </p:nvSpPr>
        <p:spPr>
          <a:xfrm>
            <a:off x="6794805" y="2207941"/>
            <a:ext cx="35950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Tags: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CONFIG_SOURCE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MARKET</a:t>
            </a:r>
          </a:p>
          <a:p>
            <a:pPr marL="285750" indent="-285750">
              <a:buFontTx/>
              <a:buChar char="-"/>
            </a:pPr>
            <a:r>
              <a:rPr lang="en-US" dirty="0"/>
              <a:t>ENVIRONMENT: PROD | STAGING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USAGE_HINTS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PUBLIC_KEY</a:t>
            </a: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92FBA488-2B95-48BF-8284-A7B561C392E2}"/>
              </a:ext>
            </a:extLst>
          </p:cNvPr>
          <p:cNvSpPr/>
          <p:nvPr/>
        </p:nvSpPr>
        <p:spPr>
          <a:xfrm rot="16200000">
            <a:off x="7529298" y="4192792"/>
            <a:ext cx="683941" cy="57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82A60D-0AFA-4938-A9DD-C985AFE376AC}"/>
              </a:ext>
            </a:extLst>
          </p:cNvPr>
          <p:cNvSpPr txBox="1"/>
          <p:nvPr/>
        </p:nvSpPr>
        <p:spPr>
          <a:xfrm>
            <a:off x="6638688" y="4995746"/>
            <a:ext cx="246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由  </a:t>
            </a:r>
            <a:r>
              <a:rPr lang="en-US" altLang="zh-TW" dirty="0"/>
              <a:t>infra team </a:t>
            </a:r>
            <a:r>
              <a:rPr lang="zh-TW" altLang="en-US" dirty="0"/>
              <a:t>負責指派</a:t>
            </a:r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B689D1-FBCA-477F-9D66-0E65906D7DA3}"/>
              </a:ext>
            </a:extLst>
          </p:cNvPr>
          <p:cNvSpPr txBox="1"/>
          <p:nvPr/>
        </p:nvSpPr>
        <p:spPr>
          <a:xfrm>
            <a:off x="1986002" y="1641900"/>
            <a:ext cx="4165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由 </a:t>
            </a:r>
            <a:r>
              <a:rPr lang="en-US" altLang="zh-TW" dirty="0"/>
              <a:t>provision script </a:t>
            </a:r>
            <a:r>
              <a:rPr lang="zh-TW" altLang="en-US" dirty="0"/>
              <a:t>轉移至 </a:t>
            </a:r>
            <a:r>
              <a:rPr lang="en-US" altLang="zh-TW" dirty="0"/>
              <a:t>OS</a:t>
            </a:r>
            <a:r>
              <a:rPr lang="zh-TW" altLang="en-US" dirty="0"/>
              <a:t> 的環境變數</a:t>
            </a:r>
            <a:endParaRPr lang="en-US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8F1F84E-B5FD-4C68-89F2-861D88871104}"/>
              </a:ext>
            </a:extLst>
          </p:cNvPr>
          <p:cNvSpPr/>
          <p:nvPr/>
        </p:nvSpPr>
        <p:spPr>
          <a:xfrm rot="10800000">
            <a:off x="6052466" y="2892759"/>
            <a:ext cx="683941" cy="57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688F246-418C-4524-B8E8-FBF780A5DC95}"/>
              </a:ext>
            </a:extLst>
          </p:cNvPr>
          <p:cNvSpPr/>
          <p:nvPr/>
        </p:nvSpPr>
        <p:spPr>
          <a:xfrm>
            <a:off x="1895702" y="3620429"/>
            <a:ext cx="4156764" cy="19997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(CODE)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AB61F4-48E8-4FB7-8642-30056C36EE1B}"/>
              </a:ext>
            </a:extLst>
          </p:cNvPr>
          <p:cNvSpPr/>
          <p:nvPr/>
        </p:nvSpPr>
        <p:spPr>
          <a:xfrm>
            <a:off x="3152073" y="3465188"/>
            <a:ext cx="2513817" cy="43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</a:t>
            </a:r>
            <a:endParaRPr lang="en-US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5F9517BD-B975-4EBB-A7CA-7CB06362457D}"/>
              </a:ext>
            </a:extLst>
          </p:cNvPr>
          <p:cNvSpPr/>
          <p:nvPr/>
        </p:nvSpPr>
        <p:spPr>
          <a:xfrm rot="5400000">
            <a:off x="4982549" y="3058661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BD7A82F-C13A-4F4D-8C17-6023D2BD46E2}"/>
              </a:ext>
            </a:extLst>
          </p:cNvPr>
          <p:cNvSpPr/>
          <p:nvPr/>
        </p:nvSpPr>
        <p:spPr>
          <a:xfrm rot="5400000">
            <a:off x="4982549" y="3695415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822DA-0CCE-48FD-A8DA-836D80B7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服務開發規範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Self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5DAAC-FE1E-4CF7-96CF-DFE8F64A61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62775" y="1125538"/>
            <a:ext cx="5229225" cy="55435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dirty="0"/>
              <a:t>目標</a:t>
            </a:r>
            <a:r>
              <a:rPr lang="en-US" altLang="zh-TW" dirty="0"/>
              <a:t>:</a:t>
            </a:r>
            <a:r>
              <a:rPr lang="zh-TW" altLang="en-US" dirty="0"/>
              <a:t> 所有服務，都只要透過標準的 </a:t>
            </a:r>
            <a:r>
              <a:rPr lang="en-US" altLang="zh-TW" dirty="0"/>
              <a:t>Provision / Start / Stop </a:t>
            </a:r>
            <a:r>
              <a:rPr lang="zh-TW" altLang="en-US" dirty="0"/>
              <a:t>程序就能維運。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ENV </a:t>
            </a:r>
            <a:r>
              <a:rPr lang="zh-TW" altLang="en-US" dirty="0"/>
              <a:t>第一次啟動時，必須自我組態</a:t>
            </a:r>
            <a:endParaRPr lang="en-US" altLang="zh-TW" dirty="0"/>
          </a:p>
          <a:p>
            <a:r>
              <a:rPr lang="zh-TW" altLang="en-US" b="0" dirty="0"/>
              <a:t>自動至 </a:t>
            </a:r>
            <a:r>
              <a:rPr lang="en-US" altLang="zh-TW" b="0" dirty="0"/>
              <a:t>AM</a:t>
            </a:r>
            <a:r>
              <a:rPr lang="zh-TW" altLang="en-US" b="0" dirty="0"/>
              <a:t> 部署服務</a:t>
            </a:r>
            <a:endParaRPr lang="en-US" altLang="zh-TW" b="0" dirty="0"/>
          </a:p>
          <a:p>
            <a:r>
              <a:rPr lang="zh-TW" altLang="en-US" b="0" dirty="0"/>
              <a:t>從 </a:t>
            </a:r>
            <a:r>
              <a:rPr lang="en-US" altLang="zh-TW" b="0" dirty="0"/>
              <a:t>TAGS</a:t>
            </a:r>
            <a:r>
              <a:rPr lang="zh-TW" altLang="en-US" b="0" dirty="0"/>
              <a:t> 載入環境變數</a:t>
            </a:r>
            <a:endParaRPr lang="en-US" altLang="zh-TW" b="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ENV</a:t>
            </a:r>
            <a:r>
              <a:rPr lang="zh-TW" altLang="en-US" dirty="0"/>
              <a:t> 每次啟動時，必須自我註冊</a:t>
            </a:r>
            <a:endParaRPr lang="en-US" altLang="zh-TW" dirty="0"/>
          </a:p>
          <a:p>
            <a:r>
              <a:rPr lang="zh-TW" altLang="en-US" b="0" dirty="0"/>
              <a:t>從 </a:t>
            </a:r>
            <a:r>
              <a:rPr lang="en-US" altLang="zh-TW" b="0" dirty="0"/>
              <a:t>ENV</a:t>
            </a:r>
            <a:r>
              <a:rPr lang="zh-TW" altLang="en-US" b="0" dirty="0"/>
              <a:t> 尋找 </a:t>
            </a:r>
            <a:r>
              <a:rPr lang="en-US" altLang="zh-TW" b="0" dirty="0"/>
              <a:t>SR</a:t>
            </a:r>
            <a:r>
              <a:rPr lang="zh-TW" altLang="en-US" b="0" dirty="0"/>
              <a:t> </a:t>
            </a:r>
            <a:r>
              <a:rPr lang="en-US" altLang="zh-TW" b="0" dirty="0"/>
              <a:t>/</a:t>
            </a:r>
            <a:r>
              <a:rPr lang="zh-TW" altLang="en-US" b="0" dirty="0"/>
              <a:t> </a:t>
            </a:r>
            <a:r>
              <a:rPr lang="en-US" altLang="zh-TW" b="0" dirty="0"/>
              <a:t>CM</a:t>
            </a:r>
          </a:p>
          <a:p>
            <a:r>
              <a:rPr lang="zh-TW" altLang="en-US" b="0" dirty="0"/>
              <a:t>服務啟動完成後，至 </a:t>
            </a:r>
            <a:r>
              <a:rPr lang="en-US" altLang="zh-TW" b="0" dirty="0"/>
              <a:t>SR</a:t>
            </a:r>
            <a:r>
              <a:rPr lang="zh-TW" altLang="en-US" b="0" dirty="0"/>
              <a:t> 註冊</a:t>
            </a:r>
            <a:endParaRPr lang="en-US" altLang="zh-TW" b="0" dirty="0"/>
          </a:p>
          <a:p>
            <a:r>
              <a:rPr lang="zh-TW" altLang="en-US" b="0" dirty="0"/>
              <a:t>回應 </a:t>
            </a:r>
            <a:r>
              <a:rPr lang="en-US" altLang="zh-TW" b="0" dirty="0"/>
              <a:t>SR</a:t>
            </a:r>
            <a:r>
              <a:rPr lang="zh-TW" altLang="en-US" b="0" dirty="0"/>
              <a:t> 健康偵測</a:t>
            </a:r>
            <a:endParaRPr lang="en-US" altLang="zh-TW" b="0" dirty="0"/>
          </a:p>
          <a:p>
            <a:r>
              <a:rPr lang="zh-TW" altLang="en-US" b="0" dirty="0"/>
              <a:t>回應來自 </a:t>
            </a:r>
            <a:r>
              <a:rPr lang="en-US" altLang="zh-TW" b="0" dirty="0"/>
              <a:t>Load</a:t>
            </a:r>
            <a:r>
              <a:rPr lang="zh-TW" altLang="en-US" b="0" dirty="0"/>
              <a:t> </a:t>
            </a:r>
            <a:r>
              <a:rPr lang="en-US" altLang="zh-TW" b="0" dirty="0"/>
              <a:t>Balancer</a:t>
            </a:r>
            <a:r>
              <a:rPr lang="zh-TW" altLang="en-US" b="0" dirty="0"/>
              <a:t> 的 </a:t>
            </a:r>
            <a:r>
              <a:rPr lang="en-US" altLang="zh-TW" b="0" dirty="0"/>
              <a:t>Req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ENV </a:t>
            </a:r>
            <a:r>
              <a:rPr lang="zh-TW" altLang="en-US" dirty="0"/>
              <a:t>關閉時</a:t>
            </a:r>
            <a:endParaRPr lang="en-US" altLang="zh-TW" dirty="0"/>
          </a:p>
          <a:p>
            <a:r>
              <a:rPr lang="zh-TW" altLang="en-US" b="0" dirty="0"/>
              <a:t>回報 </a:t>
            </a:r>
            <a:r>
              <a:rPr lang="en-US" altLang="zh-TW" b="0" dirty="0"/>
              <a:t>SR</a:t>
            </a:r>
            <a:r>
              <a:rPr lang="zh-TW" altLang="en-US" b="0" dirty="0"/>
              <a:t> 註冊移除</a:t>
            </a:r>
            <a:endParaRPr lang="en-US" altLang="zh-TW" b="0" dirty="0"/>
          </a:p>
          <a:p>
            <a:r>
              <a:rPr lang="zh-TW" altLang="en-US" b="0" dirty="0"/>
              <a:t>消化未處理完畢的 </a:t>
            </a:r>
            <a:r>
              <a:rPr lang="en-US" altLang="zh-TW" b="0" dirty="0"/>
              <a:t>Req(s)</a:t>
            </a:r>
          </a:p>
          <a:p>
            <a:r>
              <a:rPr lang="zh-TW" altLang="en-US" b="0" dirty="0"/>
              <a:t>回報 </a:t>
            </a:r>
            <a:r>
              <a:rPr lang="en-US" altLang="zh-TW" b="0" dirty="0"/>
              <a:t>OS</a:t>
            </a:r>
            <a:r>
              <a:rPr lang="zh-TW" altLang="en-US" b="0" dirty="0"/>
              <a:t> 可正常退出</a:t>
            </a:r>
            <a:endParaRPr lang="en-US" altLang="zh-TW" b="0" dirty="0"/>
          </a:p>
          <a:p>
            <a:endParaRPr lang="en-US" altLang="zh-TW" dirty="0"/>
          </a:p>
          <a:p>
            <a:pPr marL="533307" lvl="1" indent="0">
              <a:buNone/>
            </a:pPr>
            <a:endParaRPr lang="en-US" altLang="zh-TW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ADEE108-938A-43D3-8414-16D749D1E95A}"/>
              </a:ext>
            </a:extLst>
          </p:cNvPr>
          <p:cNvSpPr/>
          <p:nvPr/>
        </p:nvSpPr>
        <p:spPr>
          <a:xfrm>
            <a:off x="4575002" y="3437108"/>
            <a:ext cx="2100044" cy="10771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3EA0D89-40BD-4CC1-BBDC-387CE1C2E241}"/>
              </a:ext>
            </a:extLst>
          </p:cNvPr>
          <p:cNvSpPr/>
          <p:nvPr/>
        </p:nvSpPr>
        <p:spPr>
          <a:xfrm>
            <a:off x="678300" y="1615712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BFF</a:t>
            </a:r>
            <a:endParaRPr lang="zh-TW" altLang="en-US" sz="24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317DC6E-6829-410E-AC83-BB9C23A76C15}"/>
              </a:ext>
            </a:extLst>
          </p:cNvPr>
          <p:cNvSpPr/>
          <p:nvPr/>
        </p:nvSpPr>
        <p:spPr>
          <a:xfrm>
            <a:off x="678300" y="3008028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</a:p>
          <a:p>
            <a:pPr algn="ctr"/>
            <a:r>
              <a:rPr lang="en-US" altLang="zh-TW" sz="2400" dirty="0"/>
              <a:t>Registry</a:t>
            </a:r>
            <a:endParaRPr lang="zh-TW" altLang="en-US" sz="24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607C750-B5F6-4E3A-BCC1-7EDBEC322308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 flipV="1">
            <a:off x="2778344" y="3546622"/>
            <a:ext cx="1796658" cy="42908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2CE8063-8BBF-4519-9450-55AC8ED5E36C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728322" y="2692900"/>
            <a:ext cx="0" cy="31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57955CF-2E2D-4403-A2E0-F8D6BEA6BBC9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778344" y="2154306"/>
            <a:ext cx="1796658" cy="182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95F1B25-5C15-43B6-BF3F-8E85C2DA7870}"/>
              </a:ext>
            </a:extLst>
          </p:cNvPr>
          <p:cNvCxnSpPr>
            <a:endCxn id="5" idx="1"/>
          </p:cNvCxnSpPr>
          <p:nvPr/>
        </p:nvCxnSpPr>
        <p:spPr>
          <a:xfrm>
            <a:off x="-304800" y="2154306"/>
            <a:ext cx="98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F7D4E5C-5822-4F7D-9845-4AC34FBE9E0B}"/>
              </a:ext>
            </a:extLst>
          </p:cNvPr>
          <p:cNvSpPr txBox="1"/>
          <p:nvPr/>
        </p:nvSpPr>
        <p:spPr>
          <a:xfrm>
            <a:off x="1799" y="483825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按照規範開發的服務，可以大幅降低維運的成本，提升維運的效率。</a:t>
            </a:r>
            <a:endParaRPr lang="en-US" altLang="zh-TW" dirty="0"/>
          </a:p>
          <a:p>
            <a:r>
              <a:rPr lang="zh-TW" altLang="en-US" dirty="0"/>
              <a:t>大部分的維運作業，只需要透過開關機就該</a:t>
            </a:r>
            <a:r>
              <a:rPr lang="en-US" altLang="zh-TW" dirty="0"/>
              <a:t>(</a:t>
            </a:r>
            <a:r>
              <a:rPr lang="zh-TW" altLang="en-US" dirty="0"/>
              <a:t>能</a:t>
            </a:r>
            <a:r>
              <a:rPr lang="en-US" altLang="zh-TW" dirty="0"/>
              <a:t>)</a:t>
            </a:r>
            <a:r>
              <a:rPr lang="zh-TW" altLang="en-US" dirty="0"/>
              <a:t>完成。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/>
              <a:t>Design For Operation, </a:t>
            </a:r>
            <a:r>
              <a:rPr lang="zh-TW" altLang="en-US" dirty="0"/>
              <a:t>是開發團隊降低 </a:t>
            </a:r>
            <a:r>
              <a:rPr lang="en-US" altLang="zh-TW" dirty="0"/>
              <a:t>(</a:t>
            </a:r>
            <a:r>
              <a:rPr lang="zh-TW" altLang="en-US" dirty="0"/>
              <a:t>自己</a:t>
            </a:r>
            <a:r>
              <a:rPr lang="en-US" altLang="zh-TW" dirty="0"/>
              <a:t>)</a:t>
            </a:r>
            <a:r>
              <a:rPr lang="zh-TW" altLang="en-US" dirty="0"/>
              <a:t> 維運負擔的最佳手段。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28470C1-EFA7-4E95-A7CF-66340AB5F7A7}"/>
              </a:ext>
            </a:extLst>
          </p:cNvPr>
          <p:cNvSpPr/>
          <p:nvPr/>
        </p:nvSpPr>
        <p:spPr>
          <a:xfrm>
            <a:off x="4575001" y="1179925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CI</a:t>
            </a:r>
          </a:p>
          <a:p>
            <a:pPr algn="ctr"/>
            <a:r>
              <a:rPr lang="en-US" altLang="zh-TW" sz="2400" dirty="0"/>
              <a:t>(AM / CM)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856ABD5-D429-4B8A-BC4C-7B03876C8339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5612519" y="2257113"/>
            <a:ext cx="12504" cy="105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0BF245F-4A35-411D-A2FB-1529E13F58D3}"/>
              </a:ext>
            </a:extLst>
          </p:cNvPr>
          <p:cNvSpPr/>
          <p:nvPr/>
        </p:nvSpPr>
        <p:spPr>
          <a:xfrm>
            <a:off x="4658061" y="3315822"/>
            <a:ext cx="1908916" cy="410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FA8AB1C-A45D-4134-B838-D3C42EBD2D38}"/>
              </a:ext>
            </a:extLst>
          </p:cNvPr>
          <p:cNvSpPr/>
          <p:nvPr/>
        </p:nvSpPr>
        <p:spPr>
          <a:xfrm>
            <a:off x="2203821" y="1948821"/>
            <a:ext cx="1176933" cy="410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77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7A981DE-B405-421F-BE1E-4B90956B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挑戰 </a:t>
            </a:r>
            <a:r>
              <a:rPr lang="en-US" altLang="zh-TW" dirty="0"/>
              <a:t>#4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710AD9E-02CA-4622-A489-4A007247634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8047" y="3245704"/>
            <a:ext cx="9389097" cy="738664"/>
          </a:xfrm>
        </p:spPr>
        <p:txBody>
          <a:bodyPr/>
          <a:lstStyle/>
          <a:p>
            <a:r>
              <a:rPr lang="zh-TW" altLang="en-US" sz="2000" dirty="0"/>
              <a:t>最後一理路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/>
              <a:t>Design For Operation, </a:t>
            </a:r>
            <a:r>
              <a:rPr lang="zh-TW" altLang="en-US" sz="2000" dirty="0"/>
              <a:t>開發</a:t>
            </a:r>
            <a:r>
              <a:rPr lang="en-US" altLang="zh-TW" sz="2000" dirty="0"/>
              <a:t>(DEV) </a:t>
            </a:r>
            <a:r>
              <a:rPr lang="zh-TW" altLang="en-US" sz="2000" dirty="0"/>
              <a:t>時就要思考該怎麼維運</a:t>
            </a:r>
            <a:r>
              <a:rPr lang="en-US" altLang="zh-TW" sz="2000" dirty="0"/>
              <a:t>(OPS)</a:t>
            </a:r>
            <a:r>
              <a:rPr lang="zh-TW" altLang="en-US" sz="2000" dirty="0"/>
              <a:t>。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3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E6DBB-D33F-437B-88B9-955B01E4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服務開發規範 </a:t>
            </a:r>
            <a:r>
              <a:rPr lang="en-US" altLang="zh-TW" dirty="0"/>
              <a:t>#2: Environment Context …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A4C312-B35A-4540-A324-08D313ACD3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95827" y="1125538"/>
            <a:ext cx="6696173" cy="554355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混合環境的挑戰</a:t>
            </a:r>
            <a:endParaRPr lang="en-US" dirty="0"/>
          </a:p>
          <a:p>
            <a:r>
              <a:rPr lang="en-US" altLang="zh-TW" dirty="0"/>
              <a:t>VM / </a:t>
            </a:r>
            <a:r>
              <a:rPr lang="en-US" dirty="0"/>
              <a:t>Container</a:t>
            </a:r>
          </a:p>
          <a:p>
            <a:r>
              <a:rPr lang="en-US" dirty="0"/>
              <a:t>Windows / Linux</a:t>
            </a:r>
          </a:p>
          <a:p>
            <a:r>
              <a:rPr lang="en-US" dirty="0"/>
              <a:t>.NET Framework / .NET Core</a:t>
            </a:r>
          </a:p>
          <a:p>
            <a:r>
              <a:rPr lang="en-US" dirty="0"/>
              <a:t>With / Without Kubernetes</a:t>
            </a:r>
          </a:p>
          <a:p>
            <a:r>
              <a:rPr lang="en-US" dirty="0"/>
              <a:t>Azure / AWS / GCP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5988CBE-4F06-4ACF-955E-47609BC7C8C5}"/>
              </a:ext>
            </a:extLst>
          </p:cNvPr>
          <p:cNvSpPr/>
          <p:nvPr/>
        </p:nvSpPr>
        <p:spPr>
          <a:xfrm>
            <a:off x="567170" y="1124744"/>
            <a:ext cx="4844883" cy="230425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TW" sz="2400" dirty="0"/>
              <a:t>ENV</a:t>
            </a:r>
            <a:r>
              <a:rPr lang="zh-TW" altLang="en-US" sz="2400" dirty="0"/>
              <a:t> </a:t>
            </a:r>
            <a:r>
              <a:rPr lang="en-US" altLang="zh-TW" sz="2400" dirty="0"/>
              <a:t>(from EC2 Tags)</a:t>
            </a:r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AADCCAA-DE68-4E2D-B6D6-88A5878FDF35}"/>
              </a:ext>
            </a:extLst>
          </p:cNvPr>
          <p:cNvSpPr/>
          <p:nvPr/>
        </p:nvSpPr>
        <p:spPr>
          <a:xfrm>
            <a:off x="911229" y="2094329"/>
            <a:ext cx="4156764" cy="1221735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APPLICATION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(CODE)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039AA53-6853-4938-92C3-78AD27CD4658}"/>
              </a:ext>
            </a:extLst>
          </p:cNvPr>
          <p:cNvSpPr/>
          <p:nvPr/>
        </p:nvSpPr>
        <p:spPr>
          <a:xfrm>
            <a:off x="567170" y="4128761"/>
            <a:ext cx="4844883" cy="230425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TW" sz="2400" dirty="0"/>
              <a:t>ENV</a:t>
            </a:r>
            <a:r>
              <a:rPr lang="zh-TW" altLang="en-US" sz="2400" dirty="0"/>
              <a:t> </a:t>
            </a:r>
            <a:r>
              <a:rPr lang="en-US" altLang="zh-TW" sz="2400" dirty="0"/>
              <a:t>(from K8S config map)</a:t>
            </a:r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zh-TW" altLang="en-US" sz="2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02AB5CA-D050-4FF3-BC83-EE621575099B}"/>
              </a:ext>
            </a:extLst>
          </p:cNvPr>
          <p:cNvSpPr/>
          <p:nvPr/>
        </p:nvSpPr>
        <p:spPr>
          <a:xfrm>
            <a:off x="911229" y="5098346"/>
            <a:ext cx="4156764" cy="1221735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APPLICATION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(CODE)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5925B64-AF9E-4145-B3D6-EA5FE93B5C28}"/>
              </a:ext>
            </a:extLst>
          </p:cNvPr>
          <p:cNvSpPr/>
          <p:nvPr/>
        </p:nvSpPr>
        <p:spPr>
          <a:xfrm>
            <a:off x="2453263" y="4943105"/>
            <a:ext cx="2513817" cy="651943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Core SDK </a:t>
            </a:r>
          </a:p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.net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standard)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3CFE2B7-06D9-4529-A1B8-8F1880B5D36C}"/>
              </a:ext>
            </a:extLst>
          </p:cNvPr>
          <p:cNvSpPr/>
          <p:nvPr/>
        </p:nvSpPr>
        <p:spPr>
          <a:xfrm rot="5400000">
            <a:off x="4405311" y="4458957"/>
            <a:ext cx="439597" cy="68394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D3E445-60E6-4F87-ADB1-F8D6D10547BD}"/>
              </a:ext>
            </a:extLst>
          </p:cNvPr>
          <p:cNvSpPr txBox="1"/>
          <p:nvPr/>
        </p:nvSpPr>
        <p:spPr>
          <a:xfrm>
            <a:off x="408878" y="3430044"/>
            <a:ext cx="344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 (Windows / Linux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DA35E6-9E60-4E53-821F-8E06254497F3}"/>
              </a:ext>
            </a:extLst>
          </p:cNvPr>
          <p:cNvSpPr txBox="1"/>
          <p:nvPr/>
        </p:nvSpPr>
        <p:spPr>
          <a:xfrm>
            <a:off x="408878" y="6407745"/>
            <a:ext cx="286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(</a:t>
            </a:r>
            <a:r>
              <a:rPr lang="en-US" altLang="zh-TW" dirty="0"/>
              <a:t>Windows / Linux)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211D19B-4DFB-4F91-901B-E1028CEAB572}"/>
              </a:ext>
            </a:extLst>
          </p:cNvPr>
          <p:cNvSpPr/>
          <p:nvPr/>
        </p:nvSpPr>
        <p:spPr>
          <a:xfrm>
            <a:off x="2453262" y="1952151"/>
            <a:ext cx="2513817" cy="631392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Core SDK </a:t>
            </a:r>
          </a:p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.net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standard)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845BA2F-F34E-442C-932A-103F4EF4603D}"/>
              </a:ext>
            </a:extLst>
          </p:cNvPr>
          <p:cNvSpPr/>
          <p:nvPr/>
        </p:nvSpPr>
        <p:spPr>
          <a:xfrm rot="5400000">
            <a:off x="4405311" y="1454940"/>
            <a:ext cx="439597" cy="68394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A6927-30EB-460F-9671-D51D7054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統一一致的環境識別機制 </a:t>
            </a:r>
            <a:r>
              <a:rPr lang="en-US" altLang="zh-TW" dirty="0"/>
              <a:t>(</a:t>
            </a:r>
            <a:r>
              <a:rPr lang="zh-TW" altLang="en-US" dirty="0"/>
              <a:t>一致的監控與紀錄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C0C61F-ADFB-4546-918F-68FB8ED8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64" y="1351799"/>
            <a:ext cx="5357930" cy="249299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000" dirty="0"/>
              <a:t>多租戶的架構</a:t>
            </a:r>
            <a:endParaRPr lang="en-US" altLang="zh-TW" sz="2000" dirty="0"/>
          </a:p>
          <a:p>
            <a:r>
              <a:rPr lang="en-US" altLang="zh-TW" sz="2000" dirty="0"/>
              <a:t>Code </a:t>
            </a:r>
            <a:r>
              <a:rPr lang="zh-TW" altLang="en-US" sz="2000" dirty="0"/>
              <a:t>如何 偵測 目前的 </a:t>
            </a:r>
            <a:r>
              <a:rPr lang="en-US" altLang="zh-TW" sz="2000" dirty="0"/>
              <a:t>Req</a:t>
            </a:r>
            <a:r>
              <a:rPr lang="zh-TW" altLang="en-US" sz="2000" dirty="0"/>
              <a:t> 是哪個客戶</a:t>
            </a:r>
            <a:r>
              <a:rPr lang="en-US" altLang="zh-TW" sz="2000" dirty="0"/>
              <a:t>?</a:t>
            </a:r>
          </a:p>
          <a:p>
            <a:r>
              <a:rPr lang="zh-TW" altLang="en-US" sz="2000" dirty="0"/>
              <a:t>跨越服務呼叫時，如何正確傳遞 </a:t>
            </a:r>
            <a:r>
              <a:rPr lang="en-US" altLang="zh-TW" sz="2000" dirty="0"/>
              <a:t>Context?</a:t>
            </a:r>
          </a:p>
          <a:p>
            <a:r>
              <a:rPr lang="zh-TW" altLang="en-US" sz="2000" dirty="0"/>
              <a:t>統一的 </a:t>
            </a:r>
            <a:r>
              <a:rPr lang="en-US" altLang="zh-TW" sz="2000" dirty="0"/>
              <a:t>Logging</a:t>
            </a:r>
          </a:p>
          <a:p>
            <a:r>
              <a:rPr lang="zh-TW" altLang="en-US" sz="2000" dirty="0"/>
              <a:t>統一的通訊機制與規範</a:t>
            </a:r>
            <a:endParaRPr lang="en-US" altLang="zh-TW" sz="2000" dirty="0"/>
          </a:p>
          <a:p>
            <a:r>
              <a:rPr lang="en-US" sz="2000" dirty="0"/>
              <a:t>X-Request-ID</a:t>
            </a:r>
          </a:p>
          <a:p>
            <a:endParaRPr lang="en-US" sz="20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EC764B2-8BC3-4C21-8B3A-8247704C7D71}"/>
              </a:ext>
            </a:extLst>
          </p:cNvPr>
          <p:cNvSpPr/>
          <p:nvPr/>
        </p:nvSpPr>
        <p:spPr>
          <a:xfrm>
            <a:off x="1925444" y="1515089"/>
            <a:ext cx="4156764" cy="20830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(WEB)</a:t>
            </a:r>
            <a:endParaRPr 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ADA41CF-3410-4A49-96F3-08D26CD128D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43338" y="1857798"/>
            <a:ext cx="2733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4297AC-1ACC-4B40-9A16-D302AB63C094}"/>
              </a:ext>
            </a:extLst>
          </p:cNvPr>
          <p:cNvSpPr txBox="1"/>
          <p:nvPr/>
        </p:nvSpPr>
        <p:spPr>
          <a:xfrm>
            <a:off x="215590" y="1561171"/>
            <a:ext cx="16945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</a:t>
            </a:r>
            <a:r>
              <a:rPr lang="zh-TW" altLang="en-US" dirty="0"/>
              <a:t> </a:t>
            </a:r>
            <a:r>
              <a:rPr lang="en-US" dirty="0"/>
              <a:t>Request: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X-Request-ID</a:t>
            </a:r>
          </a:p>
          <a:p>
            <a:pPr marL="285750" indent="-285750">
              <a:buFontTx/>
              <a:buChar char="-"/>
            </a:pPr>
            <a:r>
              <a:rPr lang="en-US" dirty="0"/>
              <a:t>JWT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shop: 123,</a:t>
            </a:r>
            <a:br>
              <a:rPr lang="en-US" dirty="0"/>
            </a:br>
            <a:r>
              <a:rPr lang="en-US" dirty="0"/>
              <a:t>  user: 456,</a:t>
            </a:r>
            <a:br>
              <a:rPr lang="en-US" dirty="0"/>
            </a:br>
            <a:r>
              <a:rPr lang="en-US" dirty="0"/>
              <a:t>  …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CD66FE0-C195-4B85-B1E9-4A6ED54A7532}"/>
              </a:ext>
            </a:extLst>
          </p:cNvPr>
          <p:cNvSpPr/>
          <p:nvPr/>
        </p:nvSpPr>
        <p:spPr>
          <a:xfrm>
            <a:off x="1925444" y="4409696"/>
            <a:ext cx="4156764" cy="20830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(WORKER)</a:t>
            </a:r>
            <a:endParaRPr 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B96308-F7E7-48AF-8820-7AD9BAD4912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43338" y="4752405"/>
            <a:ext cx="2733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B119D8-10CB-467C-AF77-9007B80C830C}"/>
              </a:ext>
            </a:extLst>
          </p:cNvPr>
          <p:cNvSpPr txBox="1"/>
          <p:nvPr/>
        </p:nvSpPr>
        <p:spPr>
          <a:xfrm>
            <a:off x="215590" y="4455778"/>
            <a:ext cx="1755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Message:</a:t>
            </a:r>
          </a:p>
          <a:p>
            <a:pPr marL="285750" indent="-285750">
              <a:buFontTx/>
              <a:buChar char="-"/>
            </a:pPr>
            <a:r>
              <a:rPr lang="en-US" dirty="0"/>
              <a:t>X-Request-ID</a:t>
            </a:r>
          </a:p>
          <a:p>
            <a:pPr marL="285750" indent="-285750">
              <a:buFontTx/>
              <a:buChar char="-"/>
            </a:pPr>
            <a:r>
              <a:rPr lang="en-US" dirty="0"/>
              <a:t>JWT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shop: 123,</a:t>
            </a:r>
            <a:br>
              <a:rPr lang="en-US" dirty="0"/>
            </a:br>
            <a:r>
              <a:rPr lang="en-US" dirty="0"/>
              <a:t>  user: 456,</a:t>
            </a:r>
            <a:br>
              <a:rPr lang="en-US" dirty="0"/>
            </a:br>
            <a:r>
              <a:rPr lang="en-US" dirty="0"/>
              <a:t>  …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D9C0048-FAF8-42EA-8384-B75C07BC77A7}"/>
              </a:ext>
            </a:extLst>
          </p:cNvPr>
          <p:cNvSpPr/>
          <p:nvPr/>
        </p:nvSpPr>
        <p:spPr>
          <a:xfrm>
            <a:off x="2877008" y="1637999"/>
            <a:ext cx="2973665" cy="43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 (.NET Standard)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C7E22C1-6249-4B32-9704-00331C9B0993}"/>
              </a:ext>
            </a:extLst>
          </p:cNvPr>
          <p:cNvSpPr/>
          <p:nvPr/>
        </p:nvSpPr>
        <p:spPr>
          <a:xfrm>
            <a:off x="2877008" y="4532606"/>
            <a:ext cx="2973665" cy="43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 (.NET Standard)</a:t>
            </a:r>
            <a:endParaRPr lang="en-US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78215545-FB13-4C63-BA99-5A7D9943A7C4}"/>
              </a:ext>
            </a:extLst>
          </p:cNvPr>
          <p:cNvSpPr/>
          <p:nvPr/>
        </p:nvSpPr>
        <p:spPr>
          <a:xfrm rot="5400000">
            <a:off x="4791348" y="1111665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F2222C32-21FD-4C80-9A4D-E52E30980266}"/>
              </a:ext>
            </a:extLst>
          </p:cNvPr>
          <p:cNvSpPr/>
          <p:nvPr/>
        </p:nvSpPr>
        <p:spPr>
          <a:xfrm rot="5400000">
            <a:off x="4791348" y="4022142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1DC201B-7740-4E8E-A3E7-C3EF760B48FE}"/>
              </a:ext>
            </a:extLst>
          </p:cNvPr>
          <p:cNvSpPr txBox="1"/>
          <p:nvPr/>
        </p:nvSpPr>
        <p:spPr>
          <a:xfrm>
            <a:off x="4721214" y="95376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</a:t>
            </a:r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CC32787-EE49-438C-87FA-899E85D557B5}"/>
              </a:ext>
            </a:extLst>
          </p:cNvPr>
          <p:cNvSpPr txBox="1"/>
          <p:nvPr/>
        </p:nvSpPr>
        <p:spPr>
          <a:xfrm>
            <a:off x="4721214" y="3844789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</a:t>
            </a:r>
            <a:endParaRPr lang="en-US" dirty="0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41D0CB4A-689C-4415-8A8B-549F0A64235F}"/>
              </a:ext>
            </a:extLst>
          </p:cNvPr>
          <p:cNvGraphicFramePr>
            <a:graphicFrameLocks noGrp="1"/>
          </p:cNvGraphicFramePr>
          <p:nvPr/>
        </p:nvGraphicFramePr>
        <p:xfrm>
          <a:off x="6549482" y="4214121"/>
          <a:ext cx="54269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88">
                  <a:extLst>
                    <a:ext uri="{9D8B030D-6E8A-4147-A177-3AD203B41FA5}">
                      <a16:colId xmlns:a16="http://schemas.microsoft.com/office/drawing/2014/main" val="4247001141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1047671858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1696428026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2927088693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1976842445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2662551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93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75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46304"/>
                  </a:ext>
                </a:extLst>
              </a:tr>
            </a:tbl>
          </a:graphicData>
        </a:graphic>
      </p:graphicFrame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E2EE8389-A5D2-47BB-8DBC-5C552091A85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082208" y="2556609"/>
            <a:ext cx="467274" cy="2399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A60F72CE-537C-402C-9D5C-D096F3B5953D}"/>
              </a:ext>
            </a:extLst>
          </p:cNvPr>
          <p:cNvCxnSpPr>
            <a:stCxn id="9" idx="3"/>
            <a:endCxn id="22" idx="1"/>
          </p:cNvCxnSpPr>
          <p:nvPr/>
        </p:nvCxnSpPr>
        <p:spPr>
          <a:xfrm flipV="1">
            <a:off x="6082208" y="4955801"/>
            <a:ext cx="467274" cy="4954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652DEE6-B786-4695-AF90-F1322013F833}"/>
              </a:ext>
            </a:extLst>
          </p:cNvPr>
          <p:cNvSpPr txBox="1"/>
          <p:nvPr/>
        </p:nvSpPr>
        <p:spPr>
          <a:xfrm>
            <a:off x="6519744" y="3880775"/>
            <a:ext cx="302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一致的 </a:t>
            </a:r>
            <a:r>
              <a:rPr lang="en-US" altLang="zh-TW" dirty="0"/>
              <a:t>LOGS</a:t>
            </a:r>
            <a:r>
              <a:rPr lang="zh-TW" altLang="en-US" dirty="0"/>
              <a:t> 前置欄位定義</a:t>
            </a:r>
            <a:r>
              <a:rPr lang="en-US" altLang="zh-TW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DD4A4-FF68-461A-9C7A-DE665408B2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19671"/>
          </a:xfrm>
        </p:spPr>
        <p:txBody>
          <a:bodyPr/>
          <a:lstStyle/>
          <a:p>
            <a:r>
              <a:rPr lang="zh-TW" altLang="en-US" sz="3200" dirty="0"/>
              <a:t>軟體 </a:t>
            </a:r>
            <a:r>
              <a:rPr lang="en-US" altLang="zh-TW" sz="3200" dirty="0"/>
              <a:t>(code)</a:t>
            </a:r>
            <a:r>
              <a:rPr lang="zh-TW" altLang="en-US" sz="3200" dirty="0"/>
              <a:t> 必須通用</a:t>
            </a:r>
            <a:endParaRPr lang="en-US" altLang="zh-TW" sz="3200" dirty="0"/>
          </a:p>
          <a:p>
            <a:r>
              <a:rPr lang="zh-TW" altLang="en-US" sz="3200" dirty="0"/>
              <a:t>組態方式必須通用 </a:t>
            </a:r>
            <a:r>
              <a:rPr lang="en-US" altLang="zh-TW" sz="3200" dirty="0"/>
              <a:t>(ENV)</a:t>
            </a:r>
          </a:p>
          <a:p>
            <a:endParaRPr lang="en-US" altLang="zh-TW" sz="3200" dirty="0"/>
          </a:p>
          <a:p>
            <a:r>
              <a:rPr lang="zh-TW" altLang="en-US" sz="3200" dirty="0"/>
              <a:t>封裝方式不同 </a:t>
            </a:r>
            <a:r>
              <a:rPr lang="en-US" altLang="zh-TW" sz="3200" dirty="0"/>
              <a:t>(binary vs container image)</a:t>
            </a:r>
          </a:p>
          <a:p>
            <a:r>
              <a:rPr lang="zh-TW" altLang="en-US" sz="3200" dirty="0"/>
              <a:t>部署方式不同 </a:t>
            </a:r>
            <a:r>
              <a:rPr lang="en-US" altLang="zh-TW" sz="3200" dirty="0"/>
              <a:t>(install vs docker pull)</a:t>
            </a:r>
          </a:p>
          <a:p>
            <a:r>
              <a:rPr lang="zh-TW" altLang="en-US" sz="3200" dirty="0"/>
              <a:t>執行方式不同 </a:t>
            </a:r>
            <a:r>
              <a:rPr lang="en-US" altLang="zh-TW" sz="3200" dirty="0"/>
              <a:t>(install as service vs docker run)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zh-TW" altLang="en-US" sz="3200" dirty="0"/>
              <a:t>允許團隊逐步由 </a:t>
            </a:r>
            <a:r>
              <a:rPr lang="en-US" altLang="zh-TW" sz="3200" dirty="0"/>
              <a:t>VM</a:t>
            </a:r>
            <a:r>
              <a:rPr lang="zh-TW" altLang="en-US" sz="3200" dirty="0"/>
              <a:t> 轉移至 </a:t>
            </a:r>
            <a:r>
              <a:rPr lang="en-US" altLang="zh-TW" sz="3200" dirty="0"/>
              <a:t>containers (K8S)</a:t>
            </a:r>
            <a:endParaRPr lang="en-US" sz="3200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4E971F30-B6DE-4018-9734-54167811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026DA5-0084-4418-9F1E-EFF83663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99" y="271759"/>
            <a:ext cx="10764602" cy="508756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8E8A74F-36DA-4CD8-AC7E-B44A9B3E30BC}"/>
              </a:ext>
            </a:extLst>
          </p:cNvPr>
          <p:cNvSpPr txBox="1"/>
          <p:nvPr/>
        </p:nvSpPr>
        <p:spPr>
          <a:xfrm>
            <a:off x="713699" y="5359325"/>
            <a:ext cx="730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https://medium.com/how-gipi-learn/1111-system-reliability-559364b5591d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9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891EB-1094-41BD-AEE8-076A4F58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DevOps: </a:t>
            </a:r>
            <a:r>
              <a:rPr lang="zh-TW" altLang="en-US" dirty="0"/>
              <a:t>將維運也當作需求的來源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4A77AFB-F428-4B38-9E6C-AFFA3642DE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TW" altLang="en-US" dirty="0"/>
              <a:t>開發維運一體化的精神</a:t>
            </a:r>
            <a:r>
              <a:rPr lang="en-US" altLang="zh-TW" dirty="0"/>
              <a:t>:</a:t>
            </a:r>
            <a:r>
              <a:rPr lang="zh-TW" altLang="en-US" dirty="0"/>
              <a:t>  想要怎麼維運，就要怎麼設計。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6CFB2E-ED24-4B3B-922B-81E76F2C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E31151-C082-482A-B318-85EE363B9F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69703B8-DDB3-42A4-909A-166FBD9E7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9" b="10548"/>
          <a:stretch/>
        </p:blipFill>
        <p:spPr>
          <a:xfrm>
            <a:off x="1281096" y="0"/>
            <a:ext cx="4814904" cy="61345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D0653C-FF98-49FE-9704-844776F95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"/>
          <a:stretch/>
        </p:blipFill>
        <p:spPr>
          <a:xfrm>
            <a:off x="6096000" y="-723418"/>
            <a:ext cx="4814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4101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6CFB2E-ED24-4B3B-922B-81E76F2C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 You!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55CFDA-9371-4831-8BD5-85064DAA46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736301"/>
            <a:ext cx="9860611" cy="1439013"/>
          </a:xfrm>
        </p:spPr>
        <p:txBody>
          <a:bodyPr/>
          <a:lstStyle/>
          <a:p>
            <a:r>
              <a:rPr lang="en-US" altLang="zh-TW" sz="5400" b="1" dirty="0"/>
              <a:t>Next</a:t>
            </a:r>
            <a:r>
              <a:rPr lang="en-US" altLang="zh-TW" dirty="0"/>
              <a:t>:  </a:t>
            </a:r>
            <a:r>
              <a:rPr lang="zh-TW" altLang="en-US" sz="4000" b="1" dirty="0"/>
              <a:t>大規模微服務導入</a:t>
            </a:r>
            <a:r>
              <a:rPr lang="en-US" altLang="zh-TW" sz="4000" b="1" dirty="0"/>
              <a:t> #2</a:t>
            </a:r>
            <a:br>
              <a:rPr lang="en-US" altLang="zh-TW" sz="4000" dirty="0"/>
            </a:br>
            <a:r>
              <a:rPr lang="zh-TW" altLang="en-US" dirty="0"/>
              <a:t>從零開始的 </a:t>
            </a:r>
            <a:r>
              <a:rPr lang="en-US" dirty="0"/>
              <a:t>.NET Core </a:t>
            </a:r>
            <a:r>
              <a:rPr lang="zh-TW" altLang="en-US" dirty="0"/>
              <a:t>微服務開發框架設計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7395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95320-D074-4985-A2B5-BD6CF37C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932563"/>
          </a:xfrm>
        </p:spPr>
        <p:txBody>
          <a:bodyPr/>
          <a:lstStyle/>
          <a:p>
            <a:r>
              <a:rPr lang="en-US" altLang="zh-TW" sz="5400" dirty="0"/>
              <a:t>91APP </a:t>
            </a:r>
            <a:r>
              <a:rPr lang="zh-TW" altLang="en-US" sz="5400" dirty="0"/>
              <a:t>在 </a:t>
            </a:r>
            <a:r>
              <a:rPr lang="en-US" altLang="zh-TW" sz="5400" dirty="0"/>
              <a:t>DevOps </a:t>
            </a:r>
            <a:r>
              <a:rPr lang="zh-TW" altLang="en-US" sz="5400" dirty="0"/>
              <a:t>面臨的挑戰</a:t>
            </a:r>
          </a:p>
        </p:txBody>
      </p:sp>
    </p:spTree>
    <p:extLst>
      <p:ext uri="{BB962C8B-B14F-4D97-AF65-F5344CB8AC3E}">
        <p14:creationId xmlns:p14="http://schemas.microsoft.com/office/powerpoint/2010/main" val="36445938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一張含有 個人, 室內, 天花板, 地板 的圖片&#10;&#10;自動產生的描述">
            <a:extLst>
              <a:ext uri="{FF2B5EF4-FFF2-40B4-BE49-F238E27FC236}">
                <a16:creationId xmlns:a16="http://schemas.microsoft.com/office/drawing/2014/main" id="{5FE6DD29-CE6C-46AC-B3FF-605EB2BC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E9A851A2-AA81-4DB1-8C20-E0FDD0A0181B}"/>
              </a:ext>
            </a:extLst>
          </p:cNvPr>
          <p:cNvSpPr txBox="1"/>
          <p:nvPr/>
        </p:nvSpPr>
        <p:spPr>
          <a:xfrm>
            <a:off x="4724401" y="1418145"/>
            <a:ext cx="646632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台灣最大</a:t>
            </a:r>
            <a:r>
              <a:rPr kumimoji="0" lang="en-US" altLang="zh-TW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&amp;</a:t>
            </a:r>
            <a:r>
              <a:rPr kumimoji="0" lang="zh-TW" altLang="en-U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成長最快</a:t>
            </a:r>
            <a:endParaRPr kumimoji="0" lang="en-US" altLang="zh-TW" sz="4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品牌新零售解決方案公司</a:t>
            </a:r>
            <a:endParaRPr kumimoji="0" lang="en-US" altLang="zh-TW" sz="43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年成立，前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Yahoo!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、興奇科技經營團隊創辦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總部在台北，馬來西亞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香港分公司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員工人數超過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40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連續四年榮獲「創新商務獎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最佳商業模式」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獲選「勤業眾信亞太區高科技高成長前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500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強」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 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(Ranked 152th,Deloitte Technology Fast 500 Asia Pacific)</a:t>
            </a:r>
          </a:p>
        </p:txBody>
      </p:sp>
      <p:pic>
        <p:nvPicPr>
          <p:cNvPr id="3" name="圖片 2" descr="一張含有 牆, 室內 的圖片&#10;&#10;描述是以非常高的可信度產生">
            <a:extLst>
              <a:ext uri="{FF2B5EF4-FFF2-40B4-BE49-F238E27FC236}">
                <a16:creationId xmlns:a16="http://schemas.microsoft.com/office/drawing/2014/main" id="{E9BA91B2-06F7-44A2-9FD2-60BA5506A5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310" y="870928"/>
            <a:ext cx="2906490" cy="355669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F7A30C-892D-4B7C-8EE3-636162909F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310" y="4426432"/>
            <a:ext cx="2913499" cy="164030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DCC109C-4F7C-4B48-A959-7EFE14E05DCC}"/>
              </a:ext>
            </a:extLst>
          </p:cNvPr>
          <p:cNvSpPr/>
          <p:nvPr/>
        </p:nvSpPr>
        <p:spPr>
          <a:xfrm>
            <a:off x="4828675" y="943117"/>
            <a:ext cx="2967789" cy="352926"/>
          </a:xfrm>
          <a:prstGeom prst="roundRect">
            <a:avLst>
              <a:gd name="adj" fmla="val 50000"/>
            </a:avLst>
          </a:prstGeom>
          <a:solidFill>
            <a:srgbClr val="E41C10"/>
          </a:solidFill>
          <a:ln>
            <a:solidFill>
              <a:srgbClr val="E41C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虛實融合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OMO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最佳夥伴</a:t>
            </a:r>
          </a:p>
        </p:txBody>
      </p:sp>
    </p:spTree>
    <p:extLst>
      <p:ext uri="{BB962C8B-B14F-4D97-AF65-F5344CB8AC3E}">
        <p14:creationId xmlns:p14="http://schemas.microsoft.com/office/powerpoint/2010/main" val="6161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C3F2DF-7E47-4892-BAD1-8EF5B9AA9E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2014"/>
            <a:ext cx="3023934" cy="69916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5381D39E-F5DB-4E68-BDAA-987D53F7A017}"/>
              </a:ext>
            </a:extLst>
          </p:cNvPr>
          <p:cNvGrpSpPr/>
          <p:nvPr/>
        </p:nvGrpSpPr>
        <p:grpSpPr>
          <a:xfrm>
            <a:off x="3111816" y="328027"/>
            <a:ext cx="8563715" cy="1027153"/>
            <a:chOff x="760651" y="275832"/>
            <a:chExt cx="8563715" cy="1027153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604123A-E329-413C-A2D3-787ECA63081F}"/>
                </a:ext>
              </a:extLst>
            </p:cNvPr>
            <p:cNvSpPr txBox="1"/>
            <p:nvPr/>
          </p:nvSpPr>
          <p:spPr>
            <a:xfrm>
              <a:off x="806091" y="275832"/>
              <a:ext cx="85182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協助品牌打造線上電商與門市</a:t>
              </a:r>
              <a:r>
                <a:rPr kumimoji="0" lang="en-US" altLang="zh-TW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OMO</a:t>
              </a:r>
              <a:r>
                <a:rPr kumimoji="0" lang="zh-TW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循環  </a:t>
              </a:r>
              <a:endPara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ACFB376-FD88-4D14-824E-12AC6D8BC716}"/>
                </a:ext>
              </a:extLst>
            </p:cNvPr>
            <p:cNvSpPr/>
            <p:nvPr/>
          </p:nvSpPr>
          <p:spPr>
            <a:xfrm>
              <a:off x="806090" y="875568"/>
              <a:ext cx="67457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提供一致化購物體驗，打通全通路會員經營，有效掌握全景數據，提升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OMO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營運效能。</a:t>
              </a: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CC3BF00-C4D0-4D1A-B9DA-160EC2F7D1F0}"/>
                </a:ext>
              </a:extLst>
            </p:cNvPr>
            <p:cNvCxnSpPr/>
            <p:nvPr/>
          </p:nvCxnSpPr>
          <p:spPr>
            <a:xfrm>
              <a:off x="760651" y="329819"/>
              <a:ext cx="0" cy="973166"/>
            </a:xfrm>
            <a:prstGeom prst="line">
              <a:avLst/>
            </a:prstGeom>
            <a:ln w="57150">
              <a:solidFill>
                <a:srgbClr val="D824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0C590BCC-A017-4A59-8427-575D436613AC}"/>
              </a:ext>
            </a:extLst>
          </p:cNvPr>
          <p:cNvGrpSpPr/>
          <p:nvPr/>
        </p:nvGrpSpPr>
        <p:grpSpPr>
          <a:xfrm>
            <a:off x="563123" y="2176235"/>
            <a:ext cx="10946754" cy="4046053"/>
            <a:chOff x="664723" y="2159302"/>
            <a:chExt cx="10946754" cy="4046053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96EEDF52-C041-4976-8086-C0A88C39FDC0}"/>
                </a:ext>
              </a:extLst>
            </p:cNvPr>
            <p:cNvGrpSpPr/>
            <p:nvPr/>
          </p:nvGrpSpPr>
          <p:grpSpPr>
            <a:xfrm>
              <a:off x="952315" y="2159302"/>
              <a:ext cx="10659162" cy="4046053"/>
              <a:chOff x="952315" y="2159302"/>
              <a:chExt cx="10659162" cy="4046053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8ED4AE19-D159-46E6-B0D8-ED76DBB97F5D}"/>
                  </a:ext>
                </a:extLst>
              </p:cNvPr>
              <p:cNvGrpSpPr/>
              <p:nvPr/>
            </p:nvGrpSpPr>
            <p:grpSpPr>
              <a:xfrm>
                <a:off x="4137222" y="2485006"/>
                <a:ext cx="3311599" cy="3396199"/>
                <a:chOff x="4298462" y="2319332"/>
                <a:chExt cx="3311599" cy="3396199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A273B701-7173-47CD-B3FA-ACC33F33B441}"/>
                    </a:ext>
                  </a:extLst>
                </p:cNvPr>
                <p:cNvSpPr/>
                <p:nvPr/>
              </p:nvSpPr>
              <p:spPr>
                <a:xfrm>
                  <a:off x="4298462" y="2408232"/>
                  <a:ext cx="3311599" cy="321839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" name="等腰三角形 20">
                  <a:extLst>
                    <a:ext uri="{FF2B5EF4-FFF2-40B4-BE49-F238E27FC236}">
                      <a16:creationId xmlns:a16="http://schemas.microsoft.com/office/drawing/2014/main" id="{07A95200-D565-4096-A0B2-867B042C204C}"/>
                    </a:ext>
                  </a:extLst>
                </p:cNvPr>
                <p:cNvSpPr/>
                <p:nvPr/>
              </p:nvSpPr>
              <p:spPr>
                <a:xfrm rot="5400000">
                  <a:off x="5903910" y="2327799"/>
                  <a:ext cx="177800" cy="160866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1F8D143E-03F6-47B2-9B4F-302774267386}"/>
                    </a:ext>
                  </a:extLst>
                </p:cNvPr>
                <p:cNvSpPr/>
                <p:nvPr/>
              </p:nvSpPr>
              <p:spPr>
                <a:xfrm rot="16200000">
                  <a:off x="5903910" y="5546198"/>
                  <a:ext cx="177800" cy="160866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C29C6FF6-95EC-4014-AC03-AEE3B6F37116}"/>
                  </a:ext>
                </a:extLst>
              </p:cNvPr>
              <p:cNvSpPr/>
              <p:nvPr/>
            </p:nvSpPr>
            <p:spPr>
              <a:xfrm>
                <a:off x="2901475" y="3632807"/>
                <a:ext cx="1058333" cy="1041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官網</a:t>
                </a:r>
              </a:p>
            </p:txBody>
          </p:sp>
          <p:sp>
            <p:nvSpPr>
              <p:cNvPr id="4" name="橢圓 3">
                <a:extLst>
                  <a:ext uri="{FF2B5EF4-FFF2-40B4-BE49-F238E27FC236}">
                    <a16:creationId xmlns:a16="http://schemas.microsoft.com/office/drawing/2014/main" id="{DA85A57E-EF59-48B5-A128-F35BDF145873}"/>
                  </a:ext>
                </a:extLst>
              </p:cNvPr>
              <p:cNvSpPr/>
              <p:nvPr/>
            </p:nvSpPr>
            <p:spPr>
              <a:xfrm>
                <a:off x="3704108" y="3628519"/>
                <a:ext cx="1058333" cy="1041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APP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95ACE0AF-76A8-4F1B-9E0D-052E06227BCA}"/>
                  </a:ext>
                </a:extLst>
              </p:cNvPr>
              <p:cNvSpPr/>
              <p:nvPr/>
            </p:nvSpPr>
            <p:spPr>
              <a:xfrm>
                <a:off x="6835451" y="3629518"/>
                <a:ext cx="1058333" cy="1041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門市</a:t>
                </a:r>
              </a:p>
            </p:txBody>
          </p:sp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2AD3B790-298D-4D23-A519-697068442200}"/>
                  </a:ext>
                </a:extLst>
              </p:cNvPr>
              <p:cNvGrpSpPr/>
              <p:nvPr/>
            </p:nvGrpSpPr>
            <p:grpSpPr>
              <a:xfrm>
                <a:off x="952315" y="3055854"/>
                <a:ext cx="832249" cy="2104168"/>
                <a:chOff x="931398" y="2707293"/>
                <a:chExt cx="832249" cy="2104168"/>
              </a:xfrm>
            </p:grpSpPr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62BE8E75-DE37-4605-B7BB-CA8BE5B0D5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48993" y="3617663"/>
                  <a:ext cx="577125" cy="1193798"/>
                </a:xfrm>
                <a:prstGeom prst="rect">
                  <a:avLst/>
                </a:prstGeom>
              </p:spPr>
            </p:pic>
            <p:grpSp>
              <p:nvGrpSpPr>
                <p:cNvPr id="25" name="群組 24">
                  <a:extLst>
                    <a:ext uri="{FF2B5EF4-FFF2-40B4-BE49-F238E27FC236}">
                      <a16:creationId xmlns:a16="http://schemas.microsoft.com/office/drawing/2014/main" id="{A6CA0A9E-1DAE-43DB-B319-79E81AF3DCB9}"/>
                    </a:ext>
                  </a:extLst>
                </p:cNvPr>
                <p:cNvGrpSpPr/>
                <p:nvPr/>
              </p:nvGrpSpPr>
              <p:grpSpPr>
                <a:xfrm>
                  <a:off x="931398" y="2707293"/>
                  <a:ext cx="832249" cy="811950"/>
                  <a:chOff x="10485828" y="3294585"/>
                  <a:chExt cx="832249" cy="811950"/>
                </a:xfrm>
              </p:grpSpPr>
              <p:pic>
                <p:nvPicPr>
                  <p:cNvPr id="26" name="Picture 8" descr="ãpeople iconãçåçæå°çµæ">
                    <a:extLst>
                      <a:ext uri="{FF2B5EF4-FFF2-40B4-BE49-F238E27FC236}">
                        <a16:creationId xmlns:a16="http://schemas.microsoft.com/office/drawing/2014/main" id="{DC0C79C1-A19B-444E-AB83-5F833B66ACC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85828" y="3294585"/>
                    <a:ext cx="832249" cy="8119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86EB2F98-E663-426B-8CEB-D1086D3BAC48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6719" y="3782777"/>
                    <a:ext cx="770466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rPr>
                      <a:t>客人</a:t>
                    </a:r>
                  </a:p>
                </p:txBody>
              </p:sp>
            </p:grpSp>
          </p:grp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D19125B-499C-47F5-BFD6-877F4D6CE888}"/>
                  </a:ext>
                </a:extLst>
              </p:cNvPr>
              <p:cNvSpPr txBox="1"/>
              <p:nvPr/>
            </p:nvSpPr>
            <p:spPr>
              <a:xfrm>
                <a:off x="4674312" y="2159302"/>
                <a:ext cx="22134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線上購物門市取貨</a:t>
                </a: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356CA2C-72B3-4885-9716-0B3F5310963D}"/>
                  </a:ext>
                </a:extLst>
              </p:cNvPr>
              <p:cNvSpPr txBox="1"/>
              <p:nvPr/>
            </p:nvSpPr>
            <p:spPr>
              <a:xfrm>
                <a:off x="5126452" y="5928356"/>
                <a:ext cx="14074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APP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推播</a:t>
                </a: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1EAF95-26E2-46DD-B0A7-45553A5014B0}"/>
                  </a:ext>
                </a:extLst>
              </p:cNvPr>
              <p:cNvSpPr txBox="1"/>
              <p:nvPr/>
            </p:nvSpPr>
            <p:spPr>
              <a:xfrm>
                <a:off x="3342789" y="5241849"/>
                <a:ext cx="14074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線上廣告投放</a:t>
                </a: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2F47E39-E84D-49A3-9A2B-5E21E024C459}"/>
                  </a:ext>
                </a:extLst>
              </p:cNvPr>
              <p:cNvSpPr txBox="1"/>
              <p:nvPr/>
            </p:nvSpPr>
            <p:spPr>
              <a:xfrm>
                <a:off x="2947677" y="2852293"/>
                <a:ext cx="16033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線上發送門市優惠券</a:t>
                </a: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F19F3F9-EB70-4BB0-99CF-05F0B6D18F5C}"/>
                  </a:ext>
                </a:extLst>
              </p:cNvPr>
              <p:cNvSpPr txBox="1"/>
              <p:nvPr/>
            </p:nvSpPr>
            <p:spPr>
              <a:xfrm>
                <a:off x="7954759" y="3999646"/>
                <a:ext cx="10678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門市購物</a:t>
                </a: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6901F99-1CD3-43EF-A46F-3829C723C1A6}"/>
                  </a:ext>
                </a:extLst>
              </p:cNvPr>
              <p:cNvSpPr txBox="1"/>
              <p:nvPr/>
            </p:nvSpPr>
            <p:spPr>
              <a:xfrm>
                <a:off x="1806212" y="3979942"/>
                <a:ext cx="10219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線上購物</a:t>
                </a: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16784587-B89C-48D4-B42F-66A547A1C24C}"/>
                  </a:ext>
                </a:extLst>
              </p:cNvPr>
              <p:cNvSpPr txBox="1"/>
              <p:nvPr/>
            </p:nvSpPr>
            <p:spPr>
              <a:xfrm>
                <a:off x="6914916" y="2852293"/>
                <a:ext cx="10678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LBS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推播</a:t>
                </a: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75A95D9-8EC2-4644-8A55-210853F4D603}"/>
                  </a:ext>
                </a:extLst>
              </p:cNvPr>
              <p:cNvSpPr txBox="1"/>
              <p:nvPr/>
            </p:nvSpPr>
            <p:spPr>
              <a:xfrm>
                <a:off x="6958418" y="5240893"/>
                <a:ext cx="17048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門市發送線上折價券</a:t>
                </a:r>
              </a:p>
            </p:txBody>
          </p: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0041AD45-6AC7-423D-88D1-E25E4DB31771}"/>
                  </a:ext>
                </a:extLst>
              </p:cNvPr>
              <p:cNvGrpSpPr/>
              <p:nvPr/>
            </p:nvGrpSpPr>
            <p:grpSpPr>
              <a:xfrm>
                <a:off x="9081660" y="2959536"/>
                <a:ext cx="2529817" cy="2379366"/>
                <a:chOff x="9145714" y="3259910"/>
                <a:chExt cx="2529817" cy="2379366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5E9DA80A-AF11-4DF7-BC83-A2AC868C443D}"/>
                    </a:ext>
                  </a:extLst>
                </p:cNvPr>
                <p:cNvSpPr/>
                <p:nvPr/>
              </p:nvSpPr>
              <p:spPr>
                <a:xfrm>
                  <a:off x="9145714" y="3259910"/>
                  <a:ext cx="2439100" cy="2379366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E7539AC1-7C24-417F-A024-5A562DDE5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159397" y="4389384"/>
                  <a:ext cx="1240562" cy="860931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ãshop iconãçåçæå°çµæ">
                  <a:extLst>
                    <a:ext uri="{FF2B5EF4-FFF2-40B4-BE49-F238E27FC236}">
                      <a16:creationId xmlns:a16="http://schemas.microsoft.com/office/drawing/2014/main" id="{9F6761E9-1020-4A5B-B9BD-C5D4C2E9D3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81357" y="3317269"/>
                  <a:ext cx="1112022" cy="11120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0" name="群組 19">
                  <a:extLst>
                    <a:ext uri="{FF2B5EF4-FFF2-40B4-BE49-F238E27FC236}">
                      <a16:creationId xmlns:a16="http://schemas.microsoft.com/office/drawing/2014/main" id="{336EEBED-2BF9-4EA4-8EA0-A3C743F5157D}"/>
                    </a:ext>
                  </a:extLst>
                </p:cNvPr>
                <p:cNvGrpSpPr/>
                <p:nvPr/>
              </p:nvGrpSpPr>
              <p:grpSpPr>
                <a:xfrm>
                  <a:off x="10774168" y="3433590"/>
                  <a:ext cx="901363" cy="879379"/>
                  <a:chOff x="10358331" y="3497887"/>
                  <a:chExt cx="901363" cy="879379"/>
                </a:xfrm>
              </p:grpSpPr>
              <p:pic>
                <p:nvPicPr>
                  <p:cNvPr id="1032" name="Picture 8" descr="ãpeople iconãçåçæå°çµæ">
                    <a:extLst>
                      <a:ext uri="{FF2B5EF4-FFF2-40B4-BE49-F238E27FC236}">
                        <a16:creationId xmlns:a16="http://schemas.microsoft.com/office/drawing/2014/main" id="{FA624785-0F19-4A3E-B29F-4926C9413D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358331" y="3497887"/>
                    <a:ext cx="901363" cy="87937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CB4AE2BC-9EB2-40BD-A114-6E697AFE41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779" y="4038310"/>
                    <a:ext cx="770466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rPr>
                      <a:t>店員</a:t>
                    </a:r>
                  </a:p>
                </p:txBody>
              </p:sp>
            </p:grpSp>
            <p:grpSp>
              <p:nvGrpSpPr>
                <p:cNvPr id="38" name="群組 37">
                  <a:extLst>
                    <a:ext uri="{FF2B5EF4-FFF2-40B4-BE49-F238E27FC236}">
                      <a16:creationId xmlns:a16="http://schemas.microsoft.com/office/drawing/2014/main" id="{C0B2575A-5C9F-4539-B2CA-E2FBDE273962}"/>
                    </a:ext>
                  </a:extLst>
                </p:cNvPr>
                <p:cNvGrpSpPr/>
                <p:nvPr/>
              </p:nvGrpSpPr>
              <p:grpSpPr>
                <a:xfrm>
                  <a:off x="9236431" y="4389385"/>
                  <a:ext cx="832249" cy="811950"/>
                  <a:chOff x="10358331" y="3335866"/>
                  <a:chExt cx="832249" cy="811950"/>
                </a:xfrm>
              </p:grpSpPr>
              <p:pic>
                <p:nvPicPr>
                  <p:cNvPr id="39" name="Picture 8" descr="ãpeople iconãçåçæå°çµæ">
                    <a:extLst>
                      <a:ext uri="{FF2B5EF4-FFF2-40B4-BE49-F238E27FC236}">
                        <a16:creationId xmlns:a16="http://schemas.microsoft.com/office/drawing/2014/main" id="{989AEB8E-8F1F-4732-8B46-C548F391EC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358331" y="3335866"/>
                    <a:ext cx="832249" cy="8119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0" name="文字方塊 39">
                    <a:extLst>
                      <a:ext uri="{FF2B5EF4-FFF2-40B4-BE49-F238E27FC236}">
                        <a16:creationId xmlns:a16="http://schemas.microsoft.com/office/drawing/2014/main" id="{B331FB19-6CE3-4188-8A42-3610FE49FA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9222" y="3824058"/>
                    <a:ext cx="770466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rPr>
                      <a:t>客人</a:t>
                    </a:r>
                  </a:p>
                </p:txBody>
              </p:sp>
            </p:grpSp>
          </p:grp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7CA60C30-81F3-4266-BE24-DDAE42DD7428}"/>
                  </a:ext>
                </a:extLst>
              </p:cNvPr>
              <p:cNvSpPr/>
              <p:nvPr/>
            </p:nvSpPr>
            <p:spPr>
              <a:xfrm>
                <a:off x="4895400" y="3389617"/>
                <a:ext cx="1795242" cy="172302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OMO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循環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0F763ED-FA53-47D2-BDBA-CA172F99977C}"/>
                  </a:ext>
                </a:extLst>
              </p:cNvPr>
              <p:cNvSpPr/>
              <p:nvPr/>
            </p:nvSpPr>
            <p:spPr>
              <a:xfrm>
                <a:off x="9418610" y="5377017"/>
                <a:ext cx="1983914" cy="58606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店員透過「門市小幫手」</a:t>
                </a:r>
                <a:endPara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引導客人成為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OMO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會員</a:t>
                </a:r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D1F2C5D-AACA-49F9-85A8-EA997A826894}"/>
                </a:ext>
              </a:extLst>
            </p:cNvPr>
            <p:cNvSpPr/>
            <p:nvPr/>
          </p:nvSpPr>
          <p:spPr>
            <a:xfrm>
              <a:off x="664723" y="5297621"/>
              <a:ext cx="1407431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APP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就是會員卡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D1CC375-D32D-4275-8240-1C54E4D50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2014"/>
            <a:ext cx="3023934" cy="699168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9F3A1A82-7068-43BF-8327-F3DDF82FBBCB}"/>
              </a:ext>
            </a:extLst>
          </p:cNvPr>
          <p:cNvGrpSpPr/>
          <p:nvPr/>
        </p:nvGrpSpPr>
        <p:grpSpPr>
          <a:xfrm>
            <a:off x="3111816" y="328027"/>
            <a:ext cx="8563715" cy="1027153"/>
            <a:chOff x="760651" y="275832"/>
            <a:chExt cx="8563715" cy="1027153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FF79F16B-DE59-4EF2-A373-9E7B2A71756E}"/>
                </a:ext>
              </a:extLst>
            </p:cNvPr>
            <p:cNvSpPr txBox="1"/>
            <p:nvPr/>
          </p:nvSpPr>
          <p:spPr>
            <a:xfrm>
              <a:off x="806091" y="275832"/>
              <a:ext cx="85182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品牌客戶超過</a:t>
              </a:r>
              <a:r>
                <a:rPr kumimoji="0" lang="en-US" altLang="zh-TW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10,000</a:t>
              </a:r>
              <a:r>
                <a:rPr kumimoji="0" lang="zh-TW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家</a:t>
              </a:r>
              <a:endPara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9DC4395-CFE3-4C54-A6C0-CA369D3DB9F2}"/>
                </a:ext>
              </a:extLst>
            </p:cNvPr>
            <p:cNvSpPr/>
            <p:nvPr/>
          </p:nvSpPr>
          <p:spPr>
            <a:xfrm>
              <a:off x="806090" y="875568"/>
              <a:ext cx="67457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獲</a:t>
              </a:r>
              <a:r>
                <a:rPr kumimoji="0" lang="zh-TW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國內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外</a:t>
              </a:r>
              <a:r>
                <a:rPr kumimoji="0" lang="zh-TW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大型實體零售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品牌肯定，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91APP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協助多家企業成功推動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OMO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變革轉型。</a:t>
              </a:r>
              <a:endParaRPr kumimoji="0" lang="zh-TW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3FECCC85-4060-472B-8902-B2B014925D05}"/>
                </a:ext>
              </a:extLst>
            </p:cNvPr>
            <p:cNvCxnSpPr/>
            <p:nvPr/>
          </p:nvCxnSpPr>
          <p:spPr>
            <a:xfrm>
              <a:off x="760651" y="329819"/>
              <a:ext cx="0" cy="973166"/>
            </a:xfrm>
            <a:prstGeom prst="line">
              <a:avLst/>
            </a:prstGeom>
            <a:ln w="57150">
              <a:solidFill>
                <a:srgbClr val="D824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24C29625-EC9F-48A5-8578-254C3CB9CC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03"/>
          <a:stretch/>
        </p:blipFill>
        <p:spPr>
          <a:xfrm>
            <a:off x="780542" y="1444368"/>
            <a:ext cx="10630915" cy="47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1B94335-F31D-4F4B-BB4E-F87F6EF17D00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5968</TotalTime>
  <Words>3284</Words>
  <Application>Microsoft Office PowerPoint</Application>
  <PresentationFormat>寬螢幕</PresentationFormat>
  <Paragraphs>558</Paragraphs>
  <Slides>54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54</vt:i4>
      </vt:variant>
    </vt:vector>
  </HeadingPairs>
  <TitlesOfParts>
    <vt:vector size="64" baseType="lpstr">
      <vt:lpstr>微軟正黑體</vt:lpstr>
      <vt:lpstr>微軟正黑體 Light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1_Dotnet_Template</vt:lpstr>
      <vt:lpstr>PowerPoint 簡報</vt:lpstr>
      <vt:lpstr>      大規模微服務導入 #1</vt:lpstr>
      <vt:lpstr>大規模微服務導入 #2</vt:lpstr>
      <vt:lpstr>PowerPoint 簡報</vt:lpstr>
      <vt:lpstr>PowerPoint 簡報</vt:lpstr>
      <vt:lpstr>91APP 在 DevOps 面臨的挑戰</vt:lpstr>
      <vt:lpstr>PowerPoint 簡報</vt:lpstr>
      <vt:lpstr>PowerPoint 簡報</vt:lpstr>
      <vt:lpstr>PowerPoint 簡報</vt:lpstr>
      <vt:lpstr>背後代表的是: 龐大的部署規模</vt:lpstr>
      <vt:lpstr>背後代表的是: 跨國 (多個市場) 的部署</vt:lpstr>
      <vt:lpstr>背後代表的是: 複雜的環境組態</vt:lpstr>
      <vt:lpstr>背後代表的是: 別忘了還有測試環境…</vt:lpstr>
      <vt:lpstr>背後代表的是: 快喘不過氣的老爺爺…</vt:lpstr>
      <vt:lpstr>從零開始，邁向下個階段的策略…</vt:lpstr>
      <vt:lpstr>問題在於微服務的複雜度</vt:lpstr>
      <vt:lpstr>PowerPoint 簡報</vt:lpstr>
      <vt:lpstr>借鏡別人的經驗: SaaS - 12 factor app</vt:lpstr>
      <vt:lpstr>從 12 factor app 衍生出來的決策</vt:lpstr>
      <vt:lpstr>從 12 factor app 衍生出來的決策 (續)</vt:lpstr>
      <vt:lpstr>解構軟體交付的架構: 三大元素</vt:lpstr>
      <vt:lpstr>軟體交付的四大支柱 (三大元素 + 單一流程)</vt:lpstr>
      <vt:lpstr>Our View: 3 source + 1 process + integration</vt:lpstr>
      <vt:lpstr>PowerPoint 簡報</vt:lpstr>
      <vt:lpstr>結束了? 挑戰現在才開始…</vt:lpstr>
      <vt:lpstr>挑戰 #1</vt:lpstr>
      <vt:lpstr>PowerPoint 簡報</vt:lpstr>
      <vt:lpstr>PowerPoint 簡報</vt:lpstr>
      <vt:lpstr>PowerPoint 簡報</vt:lpstr>
      <vt:lpstr>不好好管理它，只會苦了 infra team …</vt:lpstr>
      <vt:lpstr>現有流程: 不斷升級既有 Instance 的版本。</vt:lpstr>
      <vt:lpstr>改善流程: Artifacts + Immutable Server</vt:lpstr>
      <vt:lpstr>挑戰 #2</vt:lpstr>
      <vt:lpstr>定義: 什麼是 91APP 的 configuration ?</vt:lpstr>
      <vt:lpstr>為91APP量身訂做: 多資料中心 config server</vt:lpstr>
      <vt:lpstr>為91APP量身訂做: 階層式 configuration</vt:lpstr>
      <vt:lpstr>為91APP量身訂做: configuration deploy</vt:lpstr>
      <vt:lpstr>Config as code</vt:lpstr>
      <vt:lpstr>內部服務: 不必再依賴 DNS + Load Balancer</vt:lpstr>
      <vt:lpstr>PowerPoint 簡報</vt:lpstr>
      <vt:lpstr>PowerPoint 簡報</vt:lpstr>
      <vt:lpstr>挑戰 #3</vt:lpstr>
      <vt:lpstr>什麼是 “環境”?</vt:lpstr>
      <vt:lpstr>Core SDK 如何找到 Config Server 在哪裡?</vt:lpstr>
      <vt:lpstr>服務開發規範: Self Management</vt:lpstr>
      <vt:lpstr>挑戰 #4</vt:lpstr>
      <vt:lpstr>服務開發規範 #2: Environment Context …</vt:lpstr>
      <vt:lpstr>統一一致的環境識別機制 (一致的監控與紀錄)</vt:lpstr>
      <vt:lpstr>PowerPoint 簡報</vt:lpstr>
      <vt:lpstr>DevOps: 將維運也當作需求的來源</vt:lpstr>
      <vt:lpstr>Question?</vt:lpstr>
      <vt:lpstr>PowerPoint 簡報</vt:lpstr>
      <vt:lpstr>Thank You!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31</cp:revision>
  <dcterms:created xsi:type="dcterms:W3CDTF">2018-01-09T22:22:16Z</dcterms:created>
  <dcterms:modified xsi:type="dcterms:W3CDTF">2019-11-09T13:27:47Z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